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64" r:id="rId2"/>
    <p:sldMasterId id="2147483707" r:id="rId3"/>
    <p:sldMasterId id="2147483733" r:id="rId4"/>
  </p:sldMasterIdLst>
  <p:sldIdLst>
    <p:sldId id="307" r:id="rId5"/>
    <p:sldId id="304" r:id="rId6"/>
    <p:sldId id="303" r:id="rId7"/>
    <p:sldId id="305" r:id="rId8"/>
    <p:sldId id="264" r:id="rId9"/>
    <p:sldId id="267" r:id="rId10"/>
  </p:sldIdLst>
  <p:sldSz cx="43891200" cy="32918400"/>
  <p:notesSz cx="6858000" cy="9144000"/>
  <p:defaultTextStyle>
    <a:defPPr>
      <a:defRPr lang="en-US"/>
    </a:defPPr>
    <a:lvl1pPr marL="0" algn="l" defTabSz="3642803" rtl="0" eaLnBrk="1" latinLnBrk="0" hangingPunct="1">
      <a:defRPr sz="7171" kern="1200">
        <a:solidFill>
          <a:schemeClr val="tx1"/>
        </a:solidFill>
        <a:latin typeface="+mn-lt"/>
        <a:ea typeface="+mn-ea"/>
        <a:cs typeface="+mn-cs"/>
      </a:defRPr>
    </a:lvl1pPr>
    <a:lvl2pPr marL="1821402" algn="l" defTabSz="3642803" rtl="0" eaLnBrk="1" latinLnBrk="0" hangingPunct="1">
      <a:defRPr sz="7171" kern="1200">
        <a:solidFill>
          <a:schemeClr val="tx1"/>
        </a:solidFill>
        <a:latin typeface="+mn-lt"/>
        <a:ea typeface="+mn-ea"/>
        <a:cs typeface="+mn-cs"/>
      </a:defRPr>
    </a:lvl2pPr>
    <a:lvl3pPr marL="3642803" algn="l" defTabSz="3642803" rtl="0" eaLnBrk="1" latinLnBrk="0" hangingPunct="1">
      <a:defRPr sz="7171" kern="1200">
        <a:solidFill>
          <a:schemeClr val="tx1"/>
        </a:solidFill>
        <a:latin typeface="+mn-lt"/>
        <a:ea typeface="+mn-ea"/>
        <a:cs typeface="+mn-cs"/>
      </a:defRPr>
    </a:lvl3pPr>
    <a:lvl4pPr marL="5464204" algn="l" defTabSz="3642803" rtl="0" eaLnBrk="1" latinLnBrk="0" hangingPunct="1">
      <a:defRPr sz="7171" kern="1200">
        <a:solidFill>
          <a:schemeClr val="tx1"/>
        </a:solidFill>
        <a:latin typeface="+mn-lt"/>
        <a:ea typeface="+mn-ea"/>
        <a:cs typeface="+mn-cs"/>
      </a:defRPr>
    </a:lvl4pPr>
    <a:lvl5pPr marL="7285605" algn="l" defTabSz="3642803" rtl="0" eaLnBrk="1" latinLnBrk="0" hangingPunct="1">
      <a:defRPr sz="7171" kern="1200">
        <a:solidFill>
          <a:schemeClr val="tx1"/>
        </a:solidFill>
        <a:latin typeface="+mn-lt"/>
        <a:ea typeface="+mn-ea"/>
        <a:cs typeface="+mn-cs"/>
      </a:defRPr>
    </a:lvl5pPr>
    <a:lvl6pPr marL="9107007" algn="l" defTabSz="3642803" rtl="0" eaLnBrk="1" latinLnBrk="0" hangingPunct="1">
      <a:defRPr sz="7171" kern="1200">
        <a:solidFill>
          <a:schemeClr val="tx1"/>
        </a:solidFill>
        <a:latin typeface="+mn-lt"/>
        <a:ea typeface="+mn-ea"/>
        <a:cs typeface="+mn-cs"/>
      </a:defRPr>
    </a:lvl6pPr>
    <a:lvl7pPr marL="10928409" algn="l" defTabSz="3642803" rtl="0" eaLnBrk="1" latinLnBrk="0" hangingPunct="1">
      <a:defRPr sz="7171" kern="1200">
        <a:solidFill>
          <a:schemeClr val="tx1"/>
        </a:solidFill>
        <a:latin typeface="+mn-lt"/>
        <a:ea typeface="+mn-ea"/>
        <a:cs typeface="+mn-cs"/>
      </a:defRPr>
    </a:lvl7pPr>
    <a:lvl8pPr marL="12749810" algn="l" defTabSz="3642803" rtl="0" eaLnBrk="1" latinLnBrk="0" hangingPunct="1">
      <a:defRPr sz="7171" kern="1200">
        <a:solidFill>
          <a:schemeClr val="tx1"/>
        </a:solidFill>
        <a:latin typeface="+mn-lt"/>
        <a:ea typeface="+mn-ea"/>
        <a:cs typeface="+mn-cs"/>
      </a:defRPr>
    </a:lvl8pPr>
    <a:lvl9pPr marL="14571211" algn="l" defTabSz="3642803" rtl="0" eaLnBrk="1" latinLnBrk="0" hangingPunct="1">
      <a:defRPr sz="717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8025"/>
    <a:srgbClr val="BF5700"/>
    <a:srgbClr val="01778B"/>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80" autoAdjust="0"/>
    <p:restoredTop sz="96236" autoAdjust="0"/>
  </p:normalViewPr>
  <p:slideViewPr>
    <p:cSldViewPr snapToGrid="0" snapToObjects="1" showGuides="1">
      <p:cViewPr>
        <p:scale>
          <a:sx n="100" d="100"/>
          <a:sy n="100" d="100"/>
        </p:scale>
        <p:origin x="-12604" y="-729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0" Type="http://schemas.openxmlformats.org/officeDocument/2006/relationships/slide" Target="slides/slide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tableStyles" Target="tableStyles.xml"/></Relationships>
</file>

<file path=ppt/media/image1.png>
</file>

<file path=ppt/media/image10.png>
</file>

<file path=ppt/media/image11.png>
</file>

<file path=ppt/media/image110.png>
</file>

<file path=ppt/media/image1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jpg>
</file>

<file path=ppt/media/image3.jp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8749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184018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682987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57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69769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42722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161608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0016656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4062589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3948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9144441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99230729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8473498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36501162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76335278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5114229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174277280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827523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4745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14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42739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17874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43178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13975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03343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579101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3.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theme" Target="../theme/theme4.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6439" userDrawn="1">
          <p15:clr>
            <a:srgbClr val="F26B43"/>
          </p15:clr>
        </p15:guide>
        <p15:guide id="5" pos="7426" userDrawn="1">
          <p15:clr>
            <a:srgbClr val="F26B43"/>
          </p15:clr>
        </p15:guide>
        <p15:guide id="6" pos="7797" userDrawn="1">
          <p15:clr>
            <a:srgbClr val="F26B43"/>
          </p15:clr>
        </p15:guide>
        <p15:guide id="7" pos="13125" userDrawn="1">
          <p15:clr>
            <a:srgbClr val="F26B43"/>
          </p15:clr>
        </p15:guide>
        <p15:guide id="8" pos="6809" userDrawn="1">
          <p15:clr>
            <a:srgbClr val="F26B43"/>
          </p15:clr>
        </p15:guide>
        <p15:guide id="9" pos="13515" userDrawn="1">
          <p15:clr>
            <a:srgbClr val="F26B43"/>
          </p15:clr>
        </p15:guide>
        <p15:guide id="10" pos="14133" userDrawn="1">
          <p15:clr>
            <a:srgbClr val="F26B43"/>
          </p15:clr>
        </p15:guide>
        <p15:guide id="11" pos="14503" userDrawn="1">
          <p15:clr>
            <a:srgbClr val="F26B43"/>
          </p15:clr>
        </p15:guide>
        <p15:guide id="12" pos="19831" userDrawn="1">
          <p15:clr>
            <a:srgbClr val="F26B43"/>
          </p15:clr>
        </p15:guide>
        <p15:guide id="13" pos="20201" userDrawn="1">
          <p15:clr>
            <a:srgbClr val="F26B43"/>
          </p15:clr>
        </p15:guide>
        <p15:guide id="14" pos="20818" userDrawn="1">
          <p15:clr>
            <a:srgbClr val="F26B43"/>
          </p15:clr>
        </p15:guide>
        <p15:guide id="15" pos="21189" userDrawn="1">
          <p15:clr>
            <a:srgbClr val="F26B43"/>
          </p15:clr>
        </p15:guide>
        <p15:guide id="16" pos="26537" userDrawn="1">
          <p15:clr>
            <a:srgbClr val="F26B43"/>
          </p15:clr>
        </p15:guide>
        <p15:guide id="17" pos="26907" userDrawn="1">
          <p15:clr>
            <a:srgbClr val="F26B43"/>
          </p15:clr>
        </p15:guide>
        <p15:guide id="18" orient="horz" pos="987" userDrawn="1">
          <p15:clr>
            <a:srgbClr val="F26B43"/>
          </p15:clr>
        </p15:guide>
        <p15:guide id="19" orient="horz" pos="3703" userDrawn="1">
          <p15:clr>
            <a:srgbClr val="F26B43"/>
          </p15:clr>
        </p15:guide>
        <p15:guide id="20" orient="horz" pos="3456" userDrawn="1">
          <p15:clr>
            <a:srgbClr val="F26B43"/>
          </p15:clr>
        </p15:guide>
        <p15:guide id="21" orient="horz" pos="4443" userDrawn="1">
          <p15:clr>
            <a:srgbClr val="F26B43"/>
          </p15:clr>
        </p15:guide>
        <p15:guide id="22" orient="horz" pos="4690" userDrawn="1">
          <p15:clr>
            <a:srgbClr val="F26B43"/>
          </p15:clr>
        </p15:guide>
        <p15:guide id="23" orient="horz" pos="19995" userDrawn="1">
          <p15:clr>
            <a:srgbClr val="F26B43"/>
          </p15:clr>
        </p15:guide>
        <p15:guide id="24" orient="horz" pos="1974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7/31/2023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09608833"/>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995" userDrawn="1">
          <p15:clr>
            <a:srgbClr val="F26B43"/>
          </p15:clr>
        </p15:guide>
        <p15:guide id="2" pos="741" userDrawn="1">
          <p15:clr>
            <a:srgbClr val="F26B43"/>
          </p15:clr>
        </p15:guide>
        <p15:guide id="3" pos="1111" userDrawn="1">
          <p15:clr>
            <a:srgbClr val="F26B43"/>
          </p15:clr>
        </p15:guide>
        <p15:guide id="4" pos="8599" userDrawn="1">
          <p15:clr>
            <a:srgbClr val="F26B43"/>
          </p15:clr>
        </p15:guide>
        <p15:guide id="5" pos="8969" userDrawn="1">
          <p15:clr>
            <a:srgbClr val="F26B43"/>
          </p15:clr>
        </p15:guide>
        <p15:guide id="6" pos="9710" userDrawn="1">
          <p15:clr>
            <a:srgbClr val="F26B43"/>
          </p15:clr>
        </p15:guide>
        <p15:guide id="7" pos="10080" userDrawn="1">
          <p15:clr>
            <a:srgbClr val="F26B43"/>
          </p15:clr>
        </p15:guide>
        <p15:guide id="8" pos="26537" userDrawn="1">
          <p15:clr>
            <a:srgbClr val="F26B43"/>
          </p15:clr>
        </p15:guide>
        <p15:guide id="9" pos="26907" userDrawn="1">
          <p15:clr>
            <a:srgbClr val="F26B43"/>
          </p15:clr>
        </p15:guide>
        <p15:guide id="10" orient="horz" pos="741" userDrawn="1">
          <p15:clr>
            <a:srgbClr val="F26B43"/>
          </p15:clr>
        </p15:guide>
        <p15:guide id="11" orient="horz" pos="987" userDrawn="1">
          <p15:clr>
            <a:srgbClr val="F26B43"/>
          </p15:clr>
        </p15:guide>
        <p15:guide id="12" orient="horz" pos="3703" userDrawn="1">
          <p15:clr>
            <a:srgbClr val="F26B43"/>
          </p15:clr>
        </p15:guide>
        <p15:guide id="13" orient="horz" pos="3456" userDrawn="1">
          <p15:clr>
            <a:srgbClr val="F26B43"/>
          </p15:clr>
        </p15:guide>
        <p15:guide id="14" orient="horz" pos="4443" userDrawn="1">
          <p15:clr>
            <a:srgbClr val="F26B43"/>
          </p15:clr>
        </p15:guide>
        <p15:guide id="15" orient="horz" pos="4690" userDrawn="1">
          <p15:clr>
            <a:srgbClr val="F26B43"/>
          </p15:clr>
        </p15:guide>
        <p15:guide id="16" orient="horz" pos="19749" userDrawn="1">
          <p15:clr>
            <a:srgbClr val="F26B43"/>
          </p15:clr>
        </p15:guide>
        <p15:guide id="17" pos="17568" userDrawn="1">
          <p15:clr>
            <a:srgbClr val="F26B43"/>
          </p15:clr>
        </p15:guide>
        <p15:guide id="18" pos="17938" userDrawn="1">
          <p15:clr>
            <a:srgbClr val="F26B43"/>
          </p15:clr>
        </p15:guide>
        <p15:guide id="19" pos="18679" userDrawn="1">
          <p15:clr>
            <a:srgbClr val="F26B43"/>
          </p15:clr>
        </p15:guide>
        <p15:guide id="20" pos="19049" userDrawn="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7/31/2023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857547694"/>
      </p:ext>
    </p:extLst>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 id="2147483745" r:id="rId12"/>
    <p:sldLayoutId id="2147483705" r:id="rId13"/>
    <p:sldLayoutId id="2147483706" r:id="rId14"/>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2.svg"/><Relationship Id="rId7" Type="http://schemas.openxmlformats.org/officeDocument/2006/relationships/image" Target="../media/image5.jpe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image" Target="../media/image1.png"/><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4.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jp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111.png"/><Relationship Id="rId9" Type="http://schemas.openxmlformats.org/officeDocument/2006/relationships/image" Target="../media/image7.png"/><Relationship Id="rId14" Type="http://schemas.openxmlformats.org/officeDocument/2006/relationships/image" Target="../media/image12.png"/></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2.svg"/><Relationship Id="rId7" Type="http://schemas.openxmlformats.org/officeDocument/2006/relationships/image" Target="../media/image5.jpeg"/><Relationship Id="rId12" Type="http://schemas.openxmlformats.org/officeDocument/2006/relationships/image" Target="../media/image10.png"/><Relationship Id="rId2" Type="http://schemas.openxmlformats.org/officeDocument/2006/relationships/image" Target="../media/image1.png"/><Relationship Id="rId16" Type="http://schemas.openxmlformats.org/officeDocument/2006/relationships/image" Target="../media/image19.png"/><Relationship Id="rId1" Type="http://schemas.openxmlformats.org/officeDocument/2006/relationships/slideLayout" Target="../slideLayouts/slideLayout14.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jp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110.png"/><Relationship Id="rId9" Type="http://schemas.openxmlformats.org/officeDocument/2006/relationships/image" Target="../media/image7.png"/><Relationship Id="rId1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4.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Layout" Target="../slideLayouts/slideLayout14.xml"/><Relationship Id="rId4" Type="http://schemas.openxmlformats.org/officeDocument/2006/relationships/image" Target="../media/image5.jpeg"/></Relationships>
</file>

<file path=ppt/slides/_rels/slide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aphic 24">
            <a:extLst>
              <a:ext uri="{FF2B5EF4-FFF2-40B4-BE49-F238E27FC236}">
                <a16:creationId xmlns:a16="http://schemas.microsoft.com/office/drawing/2014/main" id="{9233DF52-09F2-DEA0-E894-5AA01A14AFE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660679" y="13033978"/>
            <a:ext cx="4049444" cy="4388310"/>
          </a:xfrm>
          <a:prstGeom prst="rect">
            <a:avLst/>
          </a:prstGeom>
        </p:spPr>
      </p:pic>
      <p:sp>
        <p:nvSpPr>
          <p:cNvPr id="5" name="Rectangle 4">
            <a:extLst>
              <a:ext uri="{FF2B5EF4-FFF2-40B4-BE49-F238E27FC236}">
                <a16:creationId xmlns:a16="http://schemas.microsoft.com/office/drawing/2014/main" id="{9A170FEF-011A-5342-B701-2B5D8E102B3F}"/>
              </a:ext>
            </a:extLst>
          </p:cNvPr>
          <p:cNvSpPr/>
          <p:nvPr/>
        </p:nvSpPr>
        <p:spPr>
          <a:xfrm>
            <a:off x="1176338"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Abstract</a:t>
            </a:r>
          </a:p>
        </p:txBody>
      </p:sp>
      <p:sp>
        <p:nvSpPr>
          <p:cNvPr id="11" name="Rectangle 10">
            <a:extLst>
              <a:ext uri="{FF2B5EF4-FFF2-40B4-BE49-F238E27FC236}">
                <a16:creationId xmlns:a16="http://schemas.microsoft.com/office/drawing/2014/main" id="{FD122781-2C66-7D44-B469-BC6909743CF3}"/>
              </a:ext>
            </a:extLst>
          </p:cNvPr>
          <p:cNvSpPr/>
          <p:nvPr/>
        </p:nvSpPr>
        <p:spPr>
          <a:xfrm>
            <a:off x="1176340" y="1515837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Background</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Methods and Figures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897090"/>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Conclusion and Results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7534284"/>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Acknowledgments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8983486"/>
            <a:ext cx="13061951"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This material is supported by the Department of Energy National Nuclear Security Administration under Award No. DE-NA0003856. This work was made possible by funding from the Department of Energy for the Plasma and Fusion Undergraduate Research Opportunities (PFURO) program. This work is supported by the US DOE Contract No. DE-AC02-09CH11466.</a:t>
            </a: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4096115"/>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References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5421367"/>
            <a:ext cx="13061951" cy="1815882"/>
          </a:xfrm>
          <a:prstGeom prst="rect">
            <a:avLst/>
          </a:prstGeom>
          <a:noFill/>
        </p:spPr>
        <p:txBody>
          <a:bodyPr wrap="square" rtlCol="0">
            <a:spAutoFit/>
          </a:bodyPr>
          <a:lstStyle/>
          <a:p>
            <a:pPr algn="just"/>
            <a:r>
              <a:rPr lang="en-US" sz="2800" dirty="0">
                <a:latin typeface="Neue Haas Grotesk Text Pro" panose="020B0504020202020204" pitchFamily="34" charset="0"/>
                <a:cs typeface="Arial" panose="020B0604020202020204" pitchFamily="34" charset="0"/>
              </a:rPr>
              <a:t>[1] Fedorov, M. V. (2016). L. V. </a:t>
            </a:r>
            <a:r>
              <a:rPr lang="en-US" sz="2800" dirty="0" err="1">
                <a:latin typeface="Neue Haas Grotesk Text Pro" panose="020B0504020202020204" pitchFamily="34" charset="0"/>
                <a:cs typeface="Arial" panose="020B0604020202020204" pitchFamily="34" charset="0"/>
              </a:rPr>
              <a:t>Keldysh’s</a:t>
            </a:r>
            <a:r>
              <a:rPr lang="en-US" sz="2800" dirty="0">
                <a:latin typeface="Neue Haas Grotesk Text Pro" panose="020B0504020202020204" pitchFamily="34" charset="0"/>
                <a:cs typeface="Arial" panose="020B0604020202020204" pitchFamily="34" charset="0"/>
              </a:rPr>
              <a:t> “Ionization in the Field of a Strong Electromagnetic Wave” and modern physics of atomic interaction with a strong laser field. Journal of Experimental and Theoretical Physics, 122(3), 449–455. doi:10.1134/S1063776116030043</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9178142"/>
            <a:ext cx="13061949" cy="5632311"/>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The modeling of initial plasma formation (IPF) provides a pathway for understanding the ultrafast dynamics of laser–material interactions. A one-dimensional electromagnetic wave solver has been developed using the finite-difference time-domain (FDTD) method to accurately model laser propagation in metals and dielectrics. Laser absorption is modeled by the collisional damping of the light wave, which is determined by the dielectric function of the materials. A two-temperature model is employed to describe the heat transfer between electrons and lattices ions. Differences in the heat transfer dynamics to electrons and ions modeled by the wave solver and a ray trace approach are compared. The objective of this approach is to enhance the modeling accuracy of laser-matter interactions in inertial confinement fusion (ICF) codes. </a:t>
            </a: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36215FD9-64DC-3043-8EB1-3DBB8C8AB21D}"/>
                  </a:ext>
                </a:extLst>
              </p:cNvPr>
              <p:cNvSpPr txBox="1"/>
              <p:nvPr/>
            </p:nvSpPr>
            <p:spPr>
              <a:xfrm>
                <a:off x="1176340" y="26608213"/>
                <a:ext cx="13061948" cy="4247317"/>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Above are the governing equations for our 1-D initial plasma formation (IPF) modeling. In the first equation,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𝐸</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electric field vector,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𝑐</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speed of light,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𝑛</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complex refractive index where its real part accounts for reflections while the imaginary part accounts for absorptions. The second equation (middle) </a:t>
                </a:r>
                <a14:m>
                  <m:oMath xmlns:m="http://schemas.openxmlformats.org/officeDocument/2006/math">
                    <m:sSub>
                      <m:sSubPr>
                        <m:ctrlPr>
                          <a:rPr lang="en-US" sz="3000" b="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electron specific heat capacity at the constant volume where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𝐺</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energy exchange rate between the electron and 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electron temperature,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ion temperature, and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𝑆</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rate of laser energy absorption.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ion specific heat capacity at the constant volume. More info in ref [1].</a:t>
                </a:r>
              </a:p>
            </p:txBody>
          </p:sp>
        </mc:Choice>
        <mc:Fallback xmlns="">
          <p:sp>
            <p:nvSpPr>
              <p:cNvPr id="34" name="TextBox 33">
                <a:extLst>
                  <a:ext uri="{FF2B5EF4-FFF2-40B4-BE49-F238E27FC236}">
                    <a16:creationId xmlns:a16="http://schemas.microsoft.com/office/drawing/2014/main" id="{36215FD9-64DC-3043-8EB1-3DBB8C8AB21D}"/>
                  </a:ext>
                </a:extLst>
              </p:cNvPr>
              <p:cNvSpPr txBox="1">
                <a:spLocks noRot="1" noChangeAspect="1" noMove="1" noResize="1" noEditPoints="1" noAdjustHandles="1" noChangeArrowheads="1" noChangeShapeType="1" noTextEdit="1"/>
              </p:cNvSpPr>
              <p:nvPr/>
            </p:nvSpPr>
            <p:spPr>
              <a:xfrm>
                <a:off x="1176340" y="26608213"/>
                <a:ext cx="13061948" cy="4247317"/>
              </a:xfrm>
              <a:prstGeom prst="rect">
                <a:avLst/>
              </a:prstGeom>
              <a:blipFill>
                <a:blip r:embed="rId4"/>
                <a:stretch>
                  <a:fillRect l="-1120" t="-1865" r="-1073" b="-3443"/>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91D0EA02-6EEA-2043-96CB-F62C256A98A6}"/>
              </a:ext>
            </a:extLst>
          </p:cNvPr>
          <p:cNvSpPr txBox="1"/>
          <p:nvPr/>
        </p:nvSpPr>
        <p:spPr>
          <a:xfrm>
            <a:off x="29652913" y="16532423"/>
            <a:ext cx="13061950" cy="461665"/>
          </a:xfrm>
          <a:prstGeom prst="rect">
            <a:avLst/>
          </a:prstGeom>
          <a:noFill/>
        </p:spPr>
        <p:txBody>
          <a:bodyPr wrap="square" rtlCol="0">
            <a:spAutoFit/>
          </a:bodyPr>
          <a:lstStyle/>
          <a:p>
            <a:pPr algn="ctr"/>
            <a:r>
              <a:rPr lang="en-US" sz="2400" i="1" dirty="0">
                <a:latin typeface="Neue Haas Grotesk Text Pro" panose="020B0504020202020204" pitchFamily="34" charset="0"/>
                <a:cs typeface="Arial" panose="020B0604020202020204" pitchFamily="34" charset="0"/>
              </a:rPr>
              <a:t>Figure 3: Simulation of light wave propagating into material undergoing collisional damping.</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08960" y="17207873"/>
            <a:ext cx="13061950" cy="378565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As a light wave propagates inside a material, the light wave interacts with electrons and so the electrons are set into oscillations along the electric field vector direction. The oscillating electrons then collide with neighboring atoms and the light wave’s energy is then transferred from the electric field to electrons and then ions eventually. This process is known as the collisional damping of light waves and is described by a complex refractive index. The incident electric field is described by a complex number: </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5"/>
          <a:stretch>
            <a:fillRect/>
          </a:stretch>
        </p:blipFill>
        <p:spPr>
          <a:xfrm>
            <a:off x="31070164" y="1209204"/>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6"/>
          <a:stretch>
            <a:fillRect/>
          </a:stretch>
        </p:blipFill>
        <p:spPr>
          <a:xfrm>
            <a:off x="31997114" y="5384116"/>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381388" y="1559741"/>
            <a:ext cx="5397294" cy="25107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21D1C8-3475-D99F-6D68-1BBC0931D5BB}"/>
              </a:ext>
            </a:extLst>
          </p:cNvPr>
          <p:cNvSpPr txBox="1"/>
          <p:nvPr/>
        </p:nvSpPr>
        <p:spPr>
          <a:xfrm>
            <a:off x="15414625" y="9265318"/>
            <a:ext cx="13061950" cy="4247317"/>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We implemented an explicit Finite-Difference Time-Domain (FDTD) scheme to model the electromagnetic wave propagation in medium. The word “explicit” means that the time-step size “dt” is strictly controlled by Courant–Friedrichs–Lewy (CFL) condition so that the wave propagation distance within an allowed time-step size cannot exceed the grid size “dx”. Any form of hyperbolic PDEs are updated explicitly such as Euler equations in the computational fluid dynamics (CFD). The allowed wave propagation step size within a grid size “dx” is controlled by the CFL number.</a:t>
            </a:r>
          </a:p>
        </p:txBody>
      </p:sp>
      <p:sp>
        <p:nvSpPr>
          <p:cNvPr id="8" name="TextBox 7">
            <a:extLst>
              <a:ext uri="{FF2B5EF4-FFF2-40B4-BE49-F238E27FC236}">
                <a16:creationId xmlns:a16="http://schemas.microsoft.com/office/drawing/2014/main" id="{B675B585-A6F8-FB20-F728-4271A5979EB4}"/>
              </a:ext>
            </a:extLst>
          </p:cNvPr>
          <p:cNvSpPr txBox="1"/>
          <p:nvPr/>
        </p:nvSpPr>
        <p:spPr>
          <a:xfrm>
            <a:off x="29678313" y="17315000"/>
            <a:ext cx="13061951" cy="2400657"/>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Using Python’s built in complex number storer, we implemented our finite-difference scheme for 10 cycles and were able to accurately model the decay of a 1-D light wave going into a material. The comparison of the heat transfer dynamics modeled by the wave solver compared to a ray trace approach are still in progress.</a:t>
            </a:r>
          </a:p>
        </p:txBody>
      </p:sp>
      <p:sp>
        <p:nvSpPr>
          <p:cNvPr id="10" name="TextBox 9">
            <a:extLst>
              <a:ext uri="{FF2B5EF4-FFF2-40B4-BE49-F238E27FC236}">
                <a16:creationId xmlns:a16="http://schemas.microsoft.com/office/drawing/2014/main" id="{753DCE8B-BEC8-FA4B-9C5A-CC37509E233A}"/>
              </a:ext>
            </a:extLst>
          </p:cNvPr>
          <p:cNvSpPr txBox="1"/>
          <p:nvPr/>
        </p:nvSpPr>
        <p:spPr>
          <a:xfrm>
            <a:off x="21488400" y="16002000"/>
            <a:ext cx="65" cy="1103507"/>
          </a:xfrm>
          <a:prstGeom prst="rect">
            <a:avLst/>
          </a:prstGeom>
          <a:noFill/>
        </p:spPr>
        <p:txBody>
          <a:bodyPr wrap="none" lIns="0" tIns="0" rIns="0" bIns="0" rtlCol="0">
            <a:spAutoFit/>
          </a:bodyPr>
          <a:lstStyle/>
          <a:p>
            <a:endParaRPr lang="en-US" dirty="0"/>
          </a:p>
        </p:txBody>
      </p:sp>
      <p:pic>
        <p:nvPicPr>
          <p:cNvPr id="16" name="Picture 15" descr="A black text on a black background&#10;&#10;Description automatically generated">
            <a:extLst>
              <a:ext uri="{FF2B5EF4-FFF2-40B4-BE49-F238E27FC236}">
                <a16:creationId xmlns:a16="http://schemas.microsoft.com/office/drawing/2014/main" id="{FCB99909-A1B2-3777-C7A4-C9B76D4A8FA3}"/>
              </a:ext>
            </a:extLst>
          </p:cNvPr>
          <p:cNvPicPr>
            <a:picLocks noChangeAspect="1"/>
          </p:cNvPicPr>
          <p:nvPr/>
        </p:nvPicPr>
        <p:blipFill>
          <a:blip r:embed="rId8"/>
          <a:stretch>
            <a:fillRect/>
          </a:stretch>
        </p:blipFill>
        <p:spPr>
          <a:xfrm>
            <a:off x="26685401" y="5317104"/>
            <a:ext cx="5114925" cy="1885950"/>
          </a:xfrm>
          <a:prstGeom prst="rect">
            <a:avLst/>
          </a:prstGeom>
        </p:spPr>
      </p:pic>
      <p:pic>
        <p:nvPicPr>
          <p:cNvPr id="18" name="Picture 17">
            <a:extLst>
              <a:ext uri="{FF2B5EF4-FFF2-40B4-BE49-F238E27FC236}">
                <a16:creationId xmlns:a16="http://schemas.microsoft.com/office/drawing/2014/main" id="{02456326-3316-647A-8DC7-B8CFDB4F6FC2}"/>
              </a:ext>
            </a:extLst>
          </p:cNvPr>
          <p:cNvPicPr>
            <a:picLocks noChangeAspect="1"/>
          </p:cNvPicPr>
          <p:nvPr/>
        </p:nvPicPr>
        <p:blipFill>
          <a:blip r:embed="rId9"/>
          <a:stretch>
            <a:fillRect/>
          </a:stretch>
        </p:blipFill>
        <p:spPr>
          <a:xfrm>
            <a:off x="27001962" y="4011781"/>
            <a:ext cx="4481801" cy="1372335"/>
          </a:xfrm>
          <a:prstGeom prst="rect">
            <a:avLst/>
          </a:prstGeom>
        </p:spPr>
      </p:pic>
      <p:pic>
        <p:nvPicPr>
          <p:cNvPr id="22" name="Picture 21" descr="A black background with a black square&#10;&#10;Description automatically generated">
            <a:extLst>
              <a:ext uri="{FF2B5EF4-FFF2-40B4-BE49-F238E27FC236}">
                <a16:creationId xmlns:a16="http://schemas.microsoft.com/office/drawing/2014/main" id="{90B3CD36-6BC1-EC13-6967-353F470BD010}"/>
              </a:ext>
            </a:extLst>
          </p:cNvPr>
          <p:cNvPicPr>
            <a:picLocks noChangeAspect="1"/>
          </p:cNvPicPr>
          <p:nvPr/>
        </p:nvPicPr>
        <p:blipFill>
          <a:blip r:embed="rId10"/>
          <a:stretch>
            <a:fillRect/>
          </a:stretch>
        </p:blipFill>
        <p:spPr>
          <a:xfrm>
            <a:off x="5082524" y="22229841"/>
            <a:ext cx="4728572" cy="692858"/>
          </a:xfrm>
          <a:prstGeom prst="rect">
            <a:avLst/>
          </a:prstGeom>
        </p:spPr>
      </p:pic>
      <p:pic>
        <p:nvPicPr>
          <p:cNvPr id="26" name="Picture 25" descr="A black background with a black square&#10;&#10;Description automatically generated">
            <a:extLst>
              <a:ext uri="{FF2B5EF4-FFF2-40B4-BE49-F238E27FC236}">
                <a16:creationId xmlns:a16="http://schemas.microsoft.com/office/drawing/2014/main" id="{784DDEA7-CBC6-A607-3343-713C640D0AEA}"/>
              </a:ext>
            </a:extLst>
          </p:cNvPr>
          <p:cNvPicPr>
            <a:picLocks noChangeAspect="1"/>
          </p:cNvPicPr>
          <p:nvPr/>
        </p:nvPicPr>
        <p:blipFill>
          <a:blip r:embed="rId11"/>
          <a:stretch>
            <a:fillRect/>
          </a:stretch>
        </p:blipFill>
        <p:spPr>
          <a:xfrm>
            <a:off x="4573978" y="23339765"/>
            <a:ext cx="6266667" cy="1186667"/>
          </a:xfrm>
          <a:prstGeom prst="rect">
            <a:avLst/>
          </a:prstGeom>
        </p:spPr>
      </p:pic>
      <p:pic>
        <p:nvPicPr>
          <p:cNvPr id="30" name="Picture 29" descr="A black background with a black square&#10;&#10;Description automatically generated">
            <a:extLst>
              <a:ext uri="{FF2B5EF4-FFF2-40B4-BE49-F238E27FC236}">
                <a16:creationId xmlns:a16="http://schemas.microsoft.com/office/drawing/2014/main" id="{60AE164F-2640-7F42-977B-FD881578B6B1}"/>
              </a:ext>
            </a:extLst>
          </p:cNvPr>
          <p:cNvPicPr>
            <a:picLocks noChangeAspect="1"/>
          </p:cNvPicPr>
          <p:nvPr/>
        </p:nvPicPr>
        <p:blipFill>
          <a:blip r:embed="rId12"/>
          <a:stretch>
            <a:fillRect/>
          </a:stretch>
        </p:blipFill>
        <p:spPr>
          <a:xfrm>
            <a:off x="4936097" y="24888082"/>
            <a:ext cx="4820571" cy="1220571"/>
          </a:xfrm>
          <a:prstGeom prst="rect">
            <a:avLst/>
          </a:prstGeom>
        </p:spPr>
      </p:pic>
      <p:pic>
        <p:nvPicPr>
          <p:cNvPr id="15" name="Picture 14" descr="A black background with a black square&#10;&#10;Description automatically generated">
            <a:extLst>
              <a:ext uri="{FF2B5EF4-FFF2-40B4-BE49-F238E27FC236}">
                <a16:creationId xmlns:a16="http://schemas.microsoft.com/office/drawing/2014/main" id="{E0A98D3A-D613-6B63-C9F2-6817FB4D1765}"/>
              </a:ext>
            </a:extLst>
          </p:cNvPr>
          <p:cNvPicPr>
            <a:picLocks noChangeAspect="1"/>
          </p:cNvPicPr>
          <p:nvPr/>
        </p:nvPicPr>
        <p:blipFill>
          <a:blip r:embed="rId13"/>
          <a:stretch>
            <a:fillRect/>
          </a:stretch>
        </p:blipFill>
        <p:spPr>
          <a:xfrm>
            <a:off x="19922274" y="26595486"/>
            <a:ext cx="3344126" cy="1056923"/>
          </a:xfrm>
          <a:prstGeom prst="rect">
            <a:avLst/>
          </a:prstGeom>
        </p:spPr>
      </p:pic>
      <p:pic>
        <p:nvPicPr>
          <p:cNvPr id="31" name="Picture 30" descr="A black background with a black square&#10;&#10;Description automatically generated">
            <a:extLst>
              <a:ext uri="{FF2B5EF4-FFF2-40B4-BE49-F238E27FC236}">
                <a16:creationId xmlns:a16="http://schemas.microsoft.com/office/drawing/2014/main" id="{6E351AB4-304E-424E-DE98-E4C17B6A971B}"/>
              </a:ext>
            </a:extLst>
          </p:cNvPr>
          <p:cNvPicPr>
            <a:picLocks noChangeAspect="1"/>
          </p:cNvPicPr>
          <p:nvPr/>
        </p:nvPicPr>
        <p:blipFill>
          <a:blip r:embed="rId14"/>
          <a:stretch>
            <a:fillRect/>
          </a:stretch>
        </p:blipFill>
        <p:spPr>
          <a:xfrm>
            <a:off x="15554286" y="13925101"/>
            <a:ext cx="7002234" cy="1057138"/>
          </a:xfrm>
          <a:prstGeom prst="rect">
            <a:avLst/>
          </a:prstGeom>
        </p:spPr>
      </p:pic>
      <p:pic>
        <p:nvPicPr>
          <p:cNvPr id="39" name="Picture 38" descr="A black background with a black square&#10;&#10;Description automatically generated">
            <a:extLst>
              <a:ext uri="{FF2B5EF4-FFF2-40B4-BE49-F238E27FC236}">
                <a16:creationId xmlns:a16="http://schemas.microsoft.com/office/drawing/2014/main" id="{B0AD3265-8303-8FD9-BFFE-1B785766BABD}"/>
              </a:ext>
            </a:extLst>
          </p:cNvPr>
          <p:cNvPicPr>
            <a:picLocks noChangeAspect="1"/>
          </p:cNvPicPr>
          <p:nvPr/>
        </p:nvPicPr>
        <p:blipFill>
          <a:blip r:embed="rId15"/>
          <a:stretch>
            <a:fillRect/>
          </a:stretch>
        </p:blipFill>
        <p:spPr>
          <a:xfrm>
            <a:off x="15554286" y="15743477"/>
            <a:ext cx="9161547" cy="984771"/>
          </a:xfrm>
          <a:prstGeom prst="rect">
            <a:avLst/>
          </a:prstGeom>
        </p:spPr>
      </p:pic>
      <p:sp>
        <p:nvSpPr>
          <p:cNvPr id="9" name="TextBox 8">
            <a:extLst>
              <a:ext uri="{FF2B5EF4-FFF2-40B4-BE49-F238E27FC236}">
                <a16:creationId xmlns:a16="http://schemas.microsoft.com/office/drawing/2014/main" id="{E14EB5FF-9A5B-335F-49DF-F2EBFA0106D8}"/>
              </a:ext>
            </a:extLst>
          </p:cNvPr>
          <p:cNvSpPr txBox="1"/>
          <p:nvPr/>
        </p:nvSpPr>
        <p:spPr>
          <a:xfrm>
            <a:off x="29652911" y="21092443"/>
            <a:ext cx="13061951"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We model 1-D initial plasma formation to observe numerical performance of an explicit finite-difference solver. For our future work we can extend our solver to 2-D and 3-D by simply adding terms to our solver.  We also plan to employ a two-temperate model to compare and describe the heat transfer between electrons modeled by the wave solver versus a ray tracing approach.</a:t>
            </a:r>
          </a:p>
        </p:txBody>
      </p:sp>
      <p:sp>
        <p:nvSpPr>
          <p:cNvPr id="12" name="Rectangle 11">
            <a:extLst>
              <a:ext uri="{FF2B5EF4-FFF2-40B4-BE49-F238E27FC236}">
                <a16:creationId xmlns:a16="http://schemas.microsoft.com/office/drawing/2014/main" id="{9FDAB931-6E85-DBA6-78C7-FD530834647A}"/>
              </a:ext>
            </a:extLst>
          </p:cNvPr>
          <p:cNvSpPr/>
          <p:nvPr/>
        </p:nvSpPr>
        <p:spPr>
          <a:xfrm>
            <a:off x="29652910" y="19835907"/>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Future Work</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pic>
        <p:nvPicPr>
          <p:cNvPr id="33" name="Picture 32" descr="A black background with a black square">
            <a:extLst>
              <a:ext uri="{FF2B5EF4-FFF2-40B4-BE49-F238E27FC236}">
                <a16:creationId xmlns:a16="http://schemas.microsoft.com/office/drawing/2014/main" id="{787C7A39-D711-66B4-2CB0-0AA342011D60}"/>
              </a:ext>
            </a:extLst>
          </p:cNvPr>
          <p:cNvPicPr>
            <a:picLocks noChangeAspect="1"/>
          </p:cNvPicPr>
          <p:nvPr/>
        </p:nvPicPr>
        <p:blipFill>
          <a:blip r:embed="rId16"/>
          <a:stretch>
            <a:fillRect/>
          </a:stretch>
        </p:blipFill>
        <p:spPr>
          <a:xfrm>
            <a:off x="1778295" y="17202815"/>
            <a:ext cx="11846710" cy="3656564"/>
          </a:xfrm>
          <a:prstGeom prst="rect">
            <a:avLst/>
          </a:prstGeom>
        </p:spPr>
      </p:pic>
      <p:sp>
        <p:nvSpPr>
          <p:cNvPr id="38" name="TextBox 37">
            <a:extLst>
              <a:ext uri="{FF2B5EF4-FFF2-40B4-BE49-F238E27FC236}">
                <a16:creationId xmlns:a16="http://schemas.microsoft.com/office/drawing/2014/main" id="{BA848D36-306E-6478-15E5-AAD599EA4A78}"/>
              </a:ext>
            </a:extLst>
          </p:cNvPr>
          <p:cNvSpPr txBox="1"/>
          <p:nvPr/>
        </p:nvSpPr>
        <p:spPr>
          <a:xfrm>
            <a:off x="1176340" y="20952047"/>
            <a:ext cx="13061950" cy="830997"/>
          </a:xfrm>
          <a:prstGeom prst="rect">
            <a:avLst/>
          </a:prstGeom>
          <a:noFill/>
        </p:spPr>
        <p:txBody>
          <a:bodyPr wrap="square" rtlCol="0">
            <a:spAutoFit/>
          </a:bodyPr>
          <a:lstStyle/>
          <a:p>
            <a:pPr algn="just"/>
            <a:r>
              <a:rPr lang="en-US" sz="2400" i="1" dirty="0">
                <a:latin typeface="Neue Haas Grotesk Text Pro" panose="020B0504020202020204" pitchFamily="34" charset="0"/>
                <a:cs typeface="Arial" panose="020B0604020202020204" pitchFamily="34" charset="0"/>
              </a:rPr>
              <a:t>Figure 1: Diagram of laser going into material and decaying. This was the outcome we were looking for. The rate of decay depends on the material, this is for demonstration purposes.</a:t>
            </a:r>
          </a:p>
        </p:txBody>
      </p:sp>
      <p:sp>
        <p:nvSpPr>
          <p:cNvPr id="41" name="TextBox 40">
            <a:extLst>
              <a:ext uri="{FF2B5EF4-FFF2-40B4-BE49-F238E27FC236}">
                <a16:creationId xmlns:a16="http://schemas.microsoft.com/office/drawing/2014/main" id="{B91D5692-DF05-EA51-732E-AE7B48260D5A}"/>
              </a:ext>
            </a:extLst>
          </p:cNvPr>
          <p:cNvSpPr txBox="1"/>
          <p:nvPr/>
        </p:nvSpPr>
        <p:spPr>
          <a:xfrm>
            <a:off x="23054655" y="13457523"/>
            <a:ext cx="3321126" cy="1200329"/>
          </a:xfrm>
          <a:prstGeom prst="rect">
            <a:avLst/>
          </a:prstGeom>
          <a:noFill/>
        </p:spPr>
        <p:txBody>
          <a:bodyPr wrap="square" rtlCol="0">
            <a:spAutoFit/>
          </a:bodyPr>
          <a:lstStyle/>
          <a:p>
            <a:pPr algn="ctr"/>
            <a:r>
              <a:rPr lang="en-US" sz="2400" i="1" dirty="0">
                <a:latin typeface="Neue Haas Grotesk Text Pro" panose="020B0504020202020204" pitchFamily="34" charset="0"/>
                <a:cs typeface="Arial" panose="020B0604020202020204" pitchFamily="34" charset="0"/>
              </a:rPr>
              <a:t>Figure 2: Diagram of explicit finite difference scheme</a:t>
            </a:r>
          </a:p>
        </p:txBody>
      </p:sp>
      <p:pic>
        <p:nvPicPr>
          <p:cNvPr id="42" name="Picture 2" descr="equation">
            <a:extLst>
              <a:ext uri="{FF2B5EF4-FFF2-40B4-BE49-F238E27FC236}">
                <a16:creationId xmlns:a16="http://schemas.microsoft.com/office/drawing/2014/main" id="{9324A5DA-0883-CFB9-CBB9-62EB76F1564A}"/>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6151931" y="21296023"/>
            <a:ext cx="11587337" cy="578959"/>
          </a:xfrm>
          <a:prstGeom prst="rect">
            <a:avLst/>
          </a:prstGeom>
          <a:noFill/>
          <a:extLst>
            <a:ext uri="{909E8E84-426E-40DD-AFC4-6F175D3DCCD1}">
              <a14:hiddenFill xmlns:a14="http://schemas.microsoft.com/office/drawing/2010/main">
                <a:solidFill>
                  <a:srgbClr val="FFFFFF"/>
                </a:solidFill>
              </a14:hiddenFill>
            </a:ext>
          </a:extLst>
        </p:spPr>
      </p:pic>
      <p:sp>
        <p:nvSpPr>
          <p:cNvPr id="47" name="TextBox 46">
            <a:extLst>
              <a:ext uri="{FF2B5EF4-FFF2-40B4-BE49-F238E27FC236}">
                <a16:creationId xmlns:a16="http://schemas.microsoft.com/office/drawing/2014/main" id="{F005281C-D638-13A7-E123-00D12141BE8D}"/>
              </a:ext>
            </a:extLst>
          </p:cNvPr>
          <p:cNvSpPr txBox="1"/>
          <p:nvPr/>
        </p:nvSpPr>
        <p:spPr>
          <a:xfrm>
            <a:off x="15632394" y="24767422"/>
            <a:ext cx="13061950" cy="193899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However, the direct implementation of a complex refractive index leads to oscillatory numerical solutions. A Fourier analysis is applied to understand this phenomenon. In 1-D, the reduced wave equation becomes:</a:t>
            </a:r>
          </a:p>
        </p:txBody>
      </p:sp>
      <p:sp>
        <p:nvSpPr>
          <p:cNvPr id="48" name="TextBox 47">
            <a:extLst>
              <a:ext uri="{FF2B5EF4-FFF2-40B4-BE49-F238E27FC236}">
                <a16:creationId xmlns:a16="http://schemas.microsoft.com/office/drawing/2014/main" id="{4FDBF4BA-B8E6-C3F8-53CF-B63FA5059952}"/>
              </a:ext>
            </a:extLst>
          </p:cNvPr>
          <p:cNvSpPr txBox="1"/>
          <p:nvPr/>
        </p:nvSpPr>
        <p:spPr>
          <a:xfrm>
            <a:off x="15408961" y="22354607"/>
            <a:ext cx="13061950" cy="1477328"/>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The complex-valued incident electric field provides the initial boundary condition in the ghost cells. The electric field inside the computational domain is initialized as:</a:t>
            </a:r>
          </a:p>
        </p:txBody>
      </p:sp>
      <p:pic>
        <p:nvPicPr>
          <p:cNvPr id="1030" name="Picture 6" descr="equation">
            <a:extLst>
              <a:ext uri="{FF2B5EF4-FFF2-40B4-BE49-F238E27FC236}">
                <a16:creationId xmlns:a16="http://schemas.microsoft.com/office/drawing/2014/main" id="{441BE8FB-4E6D-311C-9D8C-57C8FA1CF185}"/>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8917869" y="23946430"/>
            <a:ext cx="6044133" cy="490728"/>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04AB9EA6-3632-BA14-8C28-9A3933FA2433}"/>
              </a:ext>
            </a:extLst>
          </p:cNvPr>
          <p:cNvSpPr txBox="1"/>
          <p:nvPr/>
        </p:nvSpPr>
        <p:spPr>
          <a:xfrm>
            <a:off x="15554286" y="27822631"/>
            <a:ext cx="13061950"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The above equation accepts an exponentially decaying or growing solution. Where a positive sign in the refractive index corresponds to a growing solution whereas the negative sign corresponds to a decaying solution. For laser propagations in matter, the negative sign is the correct solution to describe an attenuating wave. During the numerical update, the selection of the sign depends on the boundary condition.</a:t>
            </a:r>
          </a:p>
        </p:txBody>
      </p:sp>
      <p:pic>
        <p:nvPicPr>
          <p:cNvPr id="1032" name="Picture 8" descr="equation">
            <a:extLst>
              <a:ext uri="{FF2B5EF4-FFF2-40B4-BE49-F238E27FC236}">
                <a16:creationId xmlns:a16="http://schemas.microsoft.com/office/drawing/2014/main" id="{2997F43C-17DF-F0E1-640F-B899872B038E}"/>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8789574" y="31015217"/>
            <a:ext cx="6747590" cy="62788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38444307-758D-0975-993C-4519BA269C82}"/>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31483763" y="9259183"/>
            <a:ext cx="9146397" cy="7200018"/>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a:extLst>
              <a:ext uri="{FF2B5EF4-FFF2-40B4-BE49-F238E27FC236}">
                <a16:creationId xmlns:a16="http://schemas.microsoft.com/office/drawing/2014/main" id="{B80B95CF-6D03-5044-BD74-33E536823EA6}"/>
              </a:ext>
            </a:extLst>
          </p:cNvPr>
          <p:cNvSpPr txBox="1"/>
          <p:nvPr/>
        </p:nvSpPr>
        <p:spPr>
          <a:xfrm>
            <a:off x="10566481" y="16391242"/>
            <a:ext cx="3306466" cy="553998"/>
          </a:xfrm>
          <a:prstGeom prst="rect">
            <a:avLst/>
          </a:prstGeom>
          <a:noFill/>
        </p:spPr>
        <p:txBody>
          <a:bodyPr wrap="square" rtlCol="0">
            <a:spAutoFit/>
          </a:bodyPr>
          <a:lstStyle/>
          <a:p>
            <a:pPr algn="just"/>
            <a:r>
              <a:rPr lang="en-US" sz="3000" u="sng" dirty="0">
                <a:latin typeface="Neue Haas Grotesk Text Pro" panose="020B0504020202020204" pitchFamily="34" charset="0"/>
                <a:cs typeface="Arial" panose="020B0604020202020204" pitchFamily="34" charset="0"/>
              </a:rPr>
              <a:t>GHOST CELL</a:t>
            </a:r>
          </a:p>
        </p:txBody>
      </p:sp>
      <p:sp>
        <p:nvSpPr>
          <p:cNvPr id="53" name="TextBox 52">
            <a:extLst>
              <a:ext uri="{FF2B5EF4-FFF2-40B4-BE49-F238E27FC236}">
                <a16:creationId xmlns:a16="http://schemas.microsoft.com/office/drawing/2014/main" id="{FD2B95AA-0669-0272-1104-6B8EEA25C707}"/>
              </a:ext>
            </a:extLst>
          </p:cNvPr>
          <p:cNvSpPr txBox="1"/>
          <p:nvPr/>
        </p:nvSpPr>
        <p:spPr>
          <a:xfrm>
            <a:off x="2117576" y="17283760"/>
            <a:ext cx="4267283" cy="553998"/>
          </a:xfrm>
          <a:prstGeom prst="rect">
            <a:avLst/>
          </a:prstGeom>
          <a:noFill/>
        </p:spPr>
        <p:txBody>
          <a:bodyPr wrap="square" rtlCol="0">
            <a:spAutoFit/>
          </a:bodyPr>
          <a:lstStyle/>
          <a:p>
            <a:pPr algn="just"/>
            <a:r>
              <a:rPr lang="en-US" sz="3000" u="sng" dirty="0">
                <a:latin typeface="Neue Haas Grotesk Text Pro" panose="020B0504020202020204" pitchFamily="34" charset="0"/>
                <a:cs typeface="Arial" panose="020B0604020202020204" pitchFamily="34" charset="0"/>
              </a:rPr>
              <a:t>SIMULATION SPACE</a:t>
            </a:r>
          </a:p>
        </p:txBody>
      </p:sp>
      <p:cxnSp>
        <p:nvCxnSpPr>
          <p:cNvPr id="55" name="Straight Arrow Connector 54">
            <a:extLst>
              <a:ext uri="{FF2B5EF4-FFF2-40B4-BE49-F238E27FC236}">
                <a16:creationId xmlns:a16="http://schemas.microsoft.com/office/drawing/2014/main" id="{AF5F0190-6958-BA3C-74E8-736E7D8D576C}"/>
              </a:ext>
            </a:extLst>
          </p:cNvPr>
          <p:cNvCxnSpPr>
            <a:cxnSpLocks/>
          </p:cNvCxnSpPr>
          <p:nvPr/>
        </p:nvCxnSpPr>
        <p:spPr>
          <a:xfrm flipH="1">
            <a:off x="10273050" y="16852471"/>
            <a:ext cx="1852330" cy="5280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131280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F8EB7D9B-A3A5-9CEA-DDB7-CA12A86243D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660679" y="13033978"/>
            <a:ext cx="4049444" cy="4388310"/>
          </a:xfrm>
          <a:prstGeom prst="rect">
            <a:avLst/>
          </a:prstGeom>
        </p:spPr>
      </p:pic>
      <p:sp>
        <p:nvSpPr>
          <p:cNvPr id="5" name="Rectangle 4">
            <a:extLst>
              <a:ext uri="{FF2B5EF4-FFF2-40B4-BE49-F238E27FC236}">
                <a16:creationId xmlns:a16="http://schemas.microsoft.com/office/drawing/2014/main" id="{9A170FEF-011A-5342-B701-2B5D8E102B3F}"/>
              </a:ext>
            </a:extLst>
          </p:cNvPr>
          <p:cNvSpPr/>
          <p:nvPr/>
        </p:nvSpPr>
        <p:spPr>
          <a:xfrm>
            <a:off x="1176338"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Abstract</a:t>
            </a:r>
          </a:p>
        </p:txBody>
      </p:sp>
      <p:sp>
        <p:nvSpPr>
          <p:cNvPr id="11" name="Rectangle 10">
            <a:extLst>
              <a:ext uri="{FF2B5EF4-FFF2-40B4-BE49-F238E27FC236}">
                <a16:creationId xmlns:a16="http://schemas.microsoft.com/office/drawing/2014/main" id="{FD122781-2C66-7D44-B469-BC6909743CF3}"/>
              </a:ext>
            </a:extLst>
          </p:cNvPr>
          <p:cNvSpPr/>
          <p:nvPr/>
        </p:nvSpPr>
        <p:spPr>
          <a:xfrm>
            <a:off x="1176340" y="1515837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Background</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Methods and Figures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897090"/>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Conclusion and Results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7793024"/>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Acknowledgments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9114362"/>
            <a:ext cx="13061951"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This material is supported by the Department of Energy National Nuclear Security Administration under Award No. DE-NA0003856. This work was made possible by funding from the Department of Energy for the Plasma and Fusion Undergraduate Research Opportunities (PFURO) program. This work is supported by the US DOE Contract No. DE-AC02-09CH11466.</a:t>
            </a: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3511008"/>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References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5109715"/>
            <a:ext cx="13061951" cy="2246769"/>
          </a:xfrm>
          <a:prstGeom prst="rect">
            <a:avLst/>
          </a:prstGeom>
          <a:noFill/>
        </p:spPr>
        <p:txBody>
          <a:bodyPr wrap="square" rtlCol="0">
            <a:spAutoFit/>
          </a:bodyPr>
          <a:lstStyle/>
          <a:p>
            <a:pPr algn="just"/>
            <a:r>
              <a:rPr lang="en-US" sz="2800" dirty="0">
                <a:latin typeface="Neue Haas Grotesk Text Pro" panose="020B0504020202020204" pitchFamily="34" charset="0"/>
                <a:cs typeface="Arial" panose="020B0604020202020204" pitchFamily="34" charset="0"/>
              </a:rPr>
              <a:t>[1] Fedorov, M. V. (2016). L. V. </a:t>
            </a:r>
            <a:r>
              <a:rPr lang="en-US" sz="2800" dirty="0" err="1">
                <a:latin typeface="Neue Haas Grotesk Text Pro" panose="020B0504020202020204" pitchFamily="34" charset="0"/>
                <a:cs typeface="Arial" panose="020B0604020202020204" pitchFamily="34" charset="0"/>
              </a:rPr>
              <a:t>Keldysh’s</a:t>
            </a:r>
            <a:r>
              <a:rPr lang="en-US" sz="2800" dirty="0">
                <a:latin typeface="Neue Haas Grotesk Text Pro" panose="020B0504020202020204" pitchFamily="34" charset="0"/>
                <a:cs typeface="Arial" panose="020B0604020202020204" pitchFamily="34" charset="0"/>
              </a:rPr>
              <a:t> “Ionization in the Field of a Strong Electromagnetic Wave” and modern physics of atomic interaction with a strong laser field. Journal of Experimental and Theoretical Physics, 122(3), 449–455. doi:10.1134/S1063776116030043</a:t>
            </a:r>
          </a:p>
          <a:p>
            <a:pPr algn="just"/>
            <a:r>
              <a:rPr lang="en-US" sz="2800" dirty="0">
                <a:latin typeface="Neue Haas Grotesk Text Pro" panose="020B0504020202020204" pitchFamily="34" charset="0"/>
                <a:cs typeface="Arial" panose="020B0604020202020204" pitchFamily="34" charset="0"/>
              </a:rPr>
              <a:t>[2] Two temperature model</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9178142"/>
            <a:ext cx="13061949" cy="5632311"/>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The modeling of initial plasma formation (IPF) provides a pathway for understanding the ultrafast dynamics of laser–material interactions. A one-dimensional electromagnetic wave solver has been developed using the finite-difference time-domain (FDTD) method to accurately model laser propagation in metals and dielectrics. Laser absorption is modeled by the collisional damping of the light wave, which is determined by the dielectric function of the materials. A two-temperature model is employed to describe the heat transfer between electrons and lattices ions. Differences in the heat transfer dynamics to electrons and ions modeled by the wave solver and a ray trace approach are compared. The objective of this approach is to enhance the modeling accuracy of laser-matter interactions in inertial confinement fusion (ICF) codes. </a:t>
            </a: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36215FD9-64DC-3043-8EB1-3DBB8C8AB21D}"/>
                  </a:ext>
                </a:extLst>
              </p:cNvPr>
              <p:cNvSpPr txBox="1"/>
              <p:nvPr/>
            </p:nvSpPr>
            <p:spPr>
              <a:xfrm>
                <a:off x="1176340" y="26201813"/>
                <a:ext cx="13061948" cy="4247317"/>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Above are the governing equations for our 1-D initial plasma formation (IPF) modeling. In the first equation,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𝐸</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electric field vector,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𝑐</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speed of light,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𝑛</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complex refractive index where its real part accounts for reflections while the imaginary part accounts for absorptions. The second equation (middle) </a:t>
                </a:r>
                <a14:m>
                  <m:oMath xmlns:m="http://schemas.openxmlformats.org/officeDocument/2006/math">
                    <m:sSub>
                      <m:sSubPr>
                        <m:ctrlPr>
                          <a:rPr lang="en-US" sz="3000" b="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electron specific heat capacity at the constant volume where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𝐺</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energy exchange rate between the electron and 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electron temperature,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ion temperature, and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𝑆</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rate of laser energy absorption.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ion specific heat capacity at the constant volume. More info in ref [1].</a:t>
                </a:r>
              </a:p>
            </p:txBody>
          </p:sp>
        </mc:Choice>
        <mc:Fallback xmlns="">
          <p:sp>
            <p:nvSpPr>
              <p:cNvPr id="34" name="TextBox 33">
                <a:extLst>
                  <a:ext uri="{FF2B5EF4-FFF2-40B4-BE49-F238E27FC236}">
                    <a16:creationId xmlns:a16="http://schemas.microsoft.com/office/drawing/2014/main" id="{36215FD9-64DC-3043-8EB1-3DBB8C8AB21D}"/>
                  </a:ext>
                </a:extLst>
              </p:cNvPr>
              <p:cNvSpPr txBox="1">
                <a:spLocks noRot="1" noChangeAspect="1" noMove="1" noResize="1" noEditPoints="1" noAdjustHandles="1" noChangeArrowheads="1" noChangeShapeType="1" noTextEdit="1"/>
              </p:cNvSpPr>
              <p:nvPr/>
            </p:nvSpPr>
            <p:spPr>
              <a:xfrm>
                <a:off x="1176340" y="26201813"/>
                <a:ext cx="13061948" cy="4247317"/>
              </a:xfrm>
              <a:prstGeom prst="rect">
                <a:avLst/>
              </a:prstGeom>
              <a:blipFill>
                <a:blip r:embed="rId4"/>
                <a:stretch>
                  <a:fillRect l="-1120" t="-1865" r="-1073" b="-3443"/>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91D0EA02-6EEA-2043-96CB-F62C256A98A6}"/>
              </a:ext>
            </a:extLst>
          </p:cNvPr>
          <p:cNvSpPr txBox="1"/>
          <p:nvPr/>
        </p:nvSpPr>
        <p:spPr>
          <a:xfrm>
            <a:off x="29652913" y="15819062"/>
            <a:ext cx="13061950" cy="1200329"/>
          </a:xfrm>
          <a:prstGeom prst="rect">
            <a:avLst/>
          </a:prstGeom>
          <a:noFill/>
        </p:spPr>
        <p:txBody>
          <a:bodyPr wrap="square" rtlCol="0">
            <a:spAutoFit/>
          </a:bodyPr>
          <a:lstStyle/>
          <a:p>
            <a:pPr algn="just"/>
            <a:r>
              <a:rPr lang="en-US" sz="2400" dirty="0" err="1">
                <a:latin typeface="Neue Haas Grotesk Text Pro" panose="020B0504020202020204" pitchFamily="34" charset="0"/>
                <a:cs typeface="Arial" panose="020B0604020202020204" pitchFamily="34" charset="0"/>
              </a:rPr>
              <a:t>Vitam</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voloria</a:t>
            </a:r>
            <a:r>
              <a:rPr lang="en-US" sz="2400" dirty="0">
                <a:latin typeface="Neue Haas Grotesk Text Pro" panose="020B0504020202020204" pitchFamily="34" charset="0"/>
                <a:cs typeface="Arial" panose="020B0604020202020204" pitchFamily="34" charset="0"/>
              </a:rPr>
              <a:t> con et, cum </a:t>
            </a:r>
            <a:r>
              <a:rPr lang="en-US" sz="2400" dirty="0" err="1">
                <a:latin typeface="Neue Haas Grotesk Text Pro" panose="020B0504020202020204" pitchFamily="34" charset="0"/>
                <a:cs typeface="Arial" panose="020B0604020202020204" pitchFamily="34" charset="0"/>
              </a:rPr>
              <a:t>laboreium</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nam</a:t>
            </a:r>
            <a:r>
              <a:rPr lang="en-US" sz="2400" dirty="0">
                <a:latin typeface="Neue Haas Grotesk Text Pro" panose="020B0504020202020204" pitchFamily="34" charset="0"/>
                <a:cs typeface="Arial" panose="020B0604020202020204" pitchFamily="34" charset="0"/>
              </a:rPr>
              <a:t> cum, </a:t>
            </a:r>
            <a:r>
              <a:rPr lang="en-US" sz="2400" dirty="0" err="1">
                <a:latin typeface="Neue Haas Grotesk Text Pro" panose="020B0504020202020204" pitchFamily="34" charset="0"/>
                <a:cs typeface="Arial" panose="020B0604020202020204" pitchFamily="34" charset="0"/>
              </a:rPr>
              <a:t>quat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paris</a:t>
            </a:r>
            <a:r>
              <a:rPr lang="en-US" sz="2400" dirty="0">
                <a:latin typeface="Neue Haas Grotesk Text Pro" panose="020B0504020202020204" pitchFamily="34" charset="0"/>
                <a:cs typeface="Arial" panose="020B0604020202020204" pitchFamily="34" charset="0"/>
              </a:rPr>
              <a:t> as core </a:t>
            </a:r>
            <a:r>
              <a:rPr lang="en-US" sz="2400" dirty="0" err="1">
                <a:latin typeface="Neue Haas Grotesk Text Pro" panose="020B0504020202020204" pitchFamily="34" charset="0"/>
                <a:cs typeface="Arial" panose="020B0604020202020204" pitchFamily="34" charset="0"/>
              </a:rPr>
              <a:t>volorest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sust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exceatur</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antio</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ea</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voluptas</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eumquatendit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quas</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doluptatet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aut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landignam</a:t>
            </a:r>
            <a:r>
              <a:rPr lang="en-US" sz="2400" dirty="0">
                <a:latin typeface="Neue Haas Grotesk Text Pro" panose="020B0504020202020204" pitchFamily="34" charset="0"/>
                <a:cs typeface="Arial" panose="020B0604020202020204" pitchFamily="34" charset="0"/>
              </a:rPr>
              <a:t> que </a:t>
            </a:r>
            <a:r>
              <a:rPr lang="en-US" sz="2400" dirty="0" err="1">
                <a:latin typeface="Neue Haas Grotesk Text Pro" panose="020B0504020202020204" pitchFamily="34" charset="0"/>
                <a:cs typeface="Arial" panose="020B0604020202020204" pitchFamily="34" charset="0"/>
              </a:rPr>
              <a:t>lantur</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sania</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dem</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escidit</a:t>
            </a:r>
            <a:r>
              <a:rPr lang="en-US" sz="2400" dirty="0">
                <a:latin typeface="Neue Haas Grotesk Text Pro" panose="020B0504020202020204" pitchFamily="34" charset="0"/>
                <a:cs typeface="Arial" panose="020B0604020202020204" pitchFamily="34" charset="0"/>
              </a:rPr>
              <a:t> min </a:t>
            </a:r>
            <a:r>
              <a:rPr lang="en-US" sz="2400" dirty="0" err="1">
                <a:latin typeface="Neue Haas Grotesk Text Pro" panose="020B0504020202020204" pitchFamily="34" charset="0"/>
                <a:cs typeface="Arial" panose="020B0604020202020204" pitchFamily="34" charset="0"/>
              </a:rPr>
              <a:t>reruptiaero</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velis</a:t>
            </a:r>
            <a:r>
              <a:rPr lang="en-US" sz="2400" dirty="0">
                <a:latin typeface="Neue Haas Grotesk Text Pro" panose="020B0504020202020204" pitchFamily="34" charset="0"/>
                <a:cs typeface="Arial" panose="020B0604020202020204" pitchFamily="34" charset="0"/>
              </a:rPr>
              <a:t> maximus </a:t>
            </a:r>
            <a:r>
              <a:rPr lang="en-US" sz="2400" dirty="0" err="1">
                <a:latin typeface="Neue Haas Grotesk Text Pro" panose="020B0504020202020204" pitchFamily="34" charset="0"/>
                <a:cs typeface="Arial" panose="020B0604020202020204" pitchFamily="34" charset="0"/>
              </a:rPr>
              <a:t>aut</a:t>
            </a:r>
            <a:r>
              <a:rPr lang="en-US" sz="2400" dirty="0">
                <a:latin typeface="Neue Haas Grotesk Text Pro" panose="020B0504020202020204" pitchFamily="34" charset="0"/>
                <a:cs typeface="Arial" panose="020B0604020202020204" pitchFamily="34" charset="0"/>
              </a:rPr>
              <a:t> que </a:t>
            </a:r>
            <a:r>
              <a:rPr lang="en-US" sz="2400" dirty="0" err="1">
                <a:latin typeface="Neue Haas Grotesk Text Pro" panose="020B0504020202020204" pitchFamily="34" charset="0"/>
                <a:cs typeface="Arial" panose="020B0604020202020204" pitchFamily="34" charset="0"/>
              </a:rPr>
              <a:t>pe</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aliquas</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sequidisit</a:t>
            </a:r>
            <a:r>
              <a:rPr lang="en-US" sz="2400" dirty="0">
                <a:latin typeface="Neue Haas Grotesk Text Pro" panose="020B0504020202020204" pitchFamily="34" charset="0"/>
                <a:cs typeface="Arial" panose="020B0604020202020204" pitchFamily="34" charset="0"/>
              </a:rPr>
              <a:t>, </a:t>
            </a:r>
            <a:r>
              <a:rPr lang="en-US" sz="2400" dirty="0" err="1">
                <a:latin typeface="Neue Haas Grotesk Text Pro" panose="020B0504020202020204" pitchFamily="34" charset="0"/>
                <a:cs typeface="Arial" panose="020B0604020202020204" pitchFamily="34" charset="0"/>
              </a:rPr>
              <a:t>omnient</a:t>
            </a:r>
            <a:r>
              <a:rPr lang="en-US" sz="2400" dirty="0">
                <a:latin typeface="Neue Haas Grotesk Text Pro" panose="020B05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7508981"/>
            <a:ext cx="13061950" cy="5632311"/>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As the light waves propagate inside a material, the light wave interacts with electrons and so the electrons are set into oscillations along the electric field vector direction. The oscillating electrons then collide with neighboring atoms and so the light wave’s energy is transferred from the electric field to electrons and then ions eventually. This process is known as the collisional damping of light waves and is described by a complex refractive index. The incident electric field is described by a complex number. The complex-valued incident electric field provides the initial boundary condition in the ghost cells. However, the direct implementation of a complex refractive index leads to oscillatory numerical solutions. A Fourier analysis is applied to understand this phenomenon. In 1-D, the reduced wave equation becomes:</a:t>
            </a: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652412"/>
            <a:ext cx="13061949" cy="586698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5"/>
          <a:stretch>
            <a:fillRect/>
          </a:stretch>
        </p:blipFill>
        <p:spPr>
          <a:xfrm>
            <a:off x="31070164" y="1209204"/>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6"/>
          <a:stretch>
            <a:fillRect/>
          </a:stretch>
        </p:blipFill>
        <p:spPr>
          <a:xfrm>
            <a:off x="31997114" y="5384116"/>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7381388" y="1559741"/>
            <a:ext cx="5397294" cy="25107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21D1C8-3475-D99F-6D68-1BBC0931D5BB}"/>
              </a:ext>
            </a:extLst>
          </p:cNvPr>
          <p:cNvSpPr txBox="1"/>
          <p:nvPr/>
        </p:nvSpPr>
        <p:spPr>
          <a:xfrm>
            <a:off x="15414625" y="9265318"/>
            <a:ext cx="13061950" cy="4247317"/>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We implemented an explicit Finite-Difference Time-Domain (FDTD) scheme to model the electromagnetic wave propagation in medium. The word “explicit” means that the time-step size “dt” is strictly controlled by Courant–Friedrichs–Lewy (CFL) condition so that the wave propagation distance within an allowed time-step size cannot exceed the grid size “dx”. Any form of hyperbolic PDEs are updated explicitly such as Euler equations in the computational fluid dynamics (CFD). The allowed wave propagation step size within a grid size “dx” is controlled by the CFL number.</a:t>
            </a:r>
          </a:p>
        </p:txBody>
      </p:sp>
      <p:sp>
        <p:nvSpPr>
          <p:cNvPr id="8" name="TextBox 7">
            <a:extLst>
              <a:ext uri="{FF2B5EF4-FFF2-40B4-BE49-F238E27FC236}">
                <a16:creationId xmlns:a16="http://schemas.microsoft.com/office/drawing/2014/main" id="{B675B585-A6F8-FB20-F728-4271A5979EB4}"/>
              </a:ext>
            </a:extLst>
          </p:cNvPr>
          <p:cNvSpPr txBox="1"/>
          <p:nvPr/>
        </p:nvSpPr>
        <p:spPr>
          <a:xfrm>
            <a:off x="29652913" y="17576124"/>
            <a:ext cx="13061951" cy="553998"/>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RESULTS!</a:t>
            </a:r>
          </a:p>
        </p:txBody>
      </p:sp>
      <p:sp>
        <p:nvSpPr>
          <p:cNvPr id="10" name="TextBox 9">
            <a:extLst>
              <a:ext uri="{FF2B5EF4-FFF2-40B4-BE49-F238E27FC236}">
                <a16:creationId xmlns:a16="http://schemas.microsoft.com/office/drawing/2014/main" id="{753DCE8B-BEC8-FA4B-9C5A-CC37509E233A}"/>
              </a:ext>
            </a:extLst>
          </p:cNvPr>
          <p:cNvSpPr txBox="1"/>
          <p:nvPr/>
        </p:nvSpPr>
        <p:spPr>
          <a:xfrm>
            <a:off x="21488400" y="16002000"/>
            <a:ext cx="65" cy="1103507"/>
          </a:xfrm>
          <a:prstGeom prst="rect">
            <a:avLst/>
          </a:prstGeom>
          <a:noFill/>
        </p:spPr>
        <p:txBody>
          <a:bodyPr wrap="none" lIns="0" tIns="0" rIns="0" bIns="0" rtlCol="0">
            <a:spAutoFit/>
          </a:bodyPr>
          <a:lstStyle/>
          <a:p>
            <a:endParaRPr lang="en-US" dirty="0"/>
          </a:p>
        </p:txBody>
      </p:sp>
      <p:sp>
        <p:nvSpPr>
          <p:cNvPr id="13" name="Rectangle 12">
            <a:extLst>
              <a:ext uri="{FF2B5EF4-FFF2-40B4-BE49-F238E27FC236}">
                <a16:creationId xmlns:a16="http://schemas.microsoft.com/office/drawing/2014/main" id="{084A931A-531E-824D-7D71-7F9D447C9F1E}"/>
              </a:ext>
            </a:extLst>
          </p:cNvPr>
          <p:cNvSpPr/>
          <p:nvPr/>
        </p:nvSpPr>
        <p:spPr>
          <a:xfrm>
            <a:off x="1176336" y="16775703"/>
            <a:ext cx="13061952" cy="437741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Cartoon</a:t>
            </a:r>
          </a:p>
        </p:txBody>
      </p:sp>
      <p:pic>
        <p:nvPicPr>
          <p:cNvPr id="16" name="Picture 15" descr="A black text on a black background&#10;&#10;Description automatically generated">
            <a:extLst>
              <a:ext uri="{FF2B5EF4-FFF2-40B4-BE49-F238E27FC236}">
                <a16:creationId xmlns:a16="http://schemas.microsoft.com/office/drawing/2014/main" id="{FCB99909-A1B2-3777-C7A4-C9B76D4A8FA3}"/>
              </a:ext>
            </a:extLst>
          </p:cNvPr>
          <p:cNvPicPr>
            <a:picLocks noChangeAspect="1"/>
          </p:cNvPicPr>
          <p:nvPr/>
        </p:nvPicPr>
        <p:blipFill>
          <a:blip r:embed="rId8"/>
          <a:stretch>
            <a:fillRect/>
          </a:stretch>
        </p:blipFill>
        <p:spPr>
          <a:xfrm>
            <a:off x="26685401" y="5317104"/>
            <a:ext cx="5114925" cy="1885950"/>
          </a:xfrm>
          <a:prstGeom prst="rect">
            <a:avLst/>
          </a:prstGeom>
        </p:spPr>
      </p:pic>
      <p:pic>
        <p:nvPicPr>
          <p:cNvPr id="18" name="Picture 17">
            <a:extLst>
              <a:ext uri="{FF2B5EF4-FFF2-40B4-BE49-F238E27FC236}">
                <a16:creationId xmlns:a16="http://schemas.microsoft.com/office/drawing/2014/main" id="{02456326-3316-647A-8DC7-B8CFDB4F6FC2}"/>
              </a:ext>
            </a:extLst>
          </p:cNvPr>
          <p:cNvPicPr>
            <a:picLocks noChangeAspect="1"/>
          </p:cNvPicPr>
          <p:nvPr/>
        </p:nvPicPr>
        <p:blipFill>
          <a:blip r:embed="rId9"/>
          <a:stretch>
            <a:fillRect/>
          </a:stretch>
        </p:blipFill>
        <p:spPr>
          <a:xfrm>
            <a:off x="27001962" y="4011781"/>
            <a:ext cx="4481801" cy="1372335"/>
          </a:xfrm>
          <a:prstGeom prst="rect">
            <a:avLst/>
          </a:prstGeom>
        </p:spPr>
      </p:pic>
      <p:pic>
        <p:nvPicPr>
          <p:cNvPr id="22" name="Picture 21" descr="A black background with a black square&#10;&#10;Description automatically generated">
            <a:extLst>
              <a:ext uri="{FF2B5EF4-FFF2-40B4-BE49-F238E27FC236}">
                <a16:creationId xmlns:a16="http://schemas.microsoft.com/office/drawing/2014/main" id="{90B3CD36-6BC1-EC13-6967-353F470BD010}"/>
              </a:ext>
            </a:extLst>
          </p:cNvPr>
          <p:cNvPicPr>
            <a:picLocks noChangeAspect="1"/>
          </p:cNvPicPr>
          <p:nvPr/>
        </p:nvPicPr>
        <p:blipFill>
          <a:blip r:embed="rId10"/>
          <a:stretch>
            <a:fillRect/>
          </a:stretch>
        </p:blipFill>
        <p:spPr>
          <a:xfrm>
            <a:off x="5082524" y="21823441"/>
            <a:ext cx="4728572" cy="692858"/>
          </a:xfrm>
          <a:prstGeom prst="rect">
            <a:avLst/>
          </a:prstGeom>
        </p:spPr>
      </p:pic>
      <p:pic>
        <p:nvPicPr>
          <p:cNvPr id="26" name="Picture 25" descr="A black background with a black square&#10;&#10;Description automatically generated">
            <a:extLst>
              <a:ext uri="{FF2B5EF4-FFF2-40B4-BE49-F238E27FC236}">
                <a16:creationId xmlns:a16="http://schemas.microsoft.com/office/drawing/2014/main" id="{784DDEA7-CBC6-A607-3343-713C640D0AEA}"/>
              </a:ext>
            </a:extLst>
          </p:cNvPr>
          <p:cNvPicPr>
            <a:picLocks noChangeAspect="1"/>
          </p:cNvPicPr>
          <p:nvPr/>
        </p:nvPicPr>
        <p:blipFill>
          <a:blip r:embed="rId11"/>
          <a:stretch>
            <a:fillRect/>
          </a:stretch>
        </p:blipFill>
        <p:spPr>
          <a:xfrm>
            <a:off x="4573978" y="22933365"/>
            <a:ext cx="6266667" cy="1186667"/>
          </a:xfrm>
          <a:prstGeom prst="rect">
            <a:avLst/>
          </a:prstGeom>
        </p:spPr>
      </p:pic>
      <p:pic>
        <p:nvPicPr>
          <p:cNvPr id="30" name="Picture 29" descr="A black background with a black square&#10;&#10;Description automatically generated">
            <a:extLst>
              <a:ext uri="{FF2B5EF4-FFF2-40B4-BE49-F238E27FC236}">
                <a16:creationId xmlns:a16="http://schemas.microsoft.com/office/drawing/2014/main" id="{60AE164F-2640-7F42-977B-FD881578B6B1}"/>
              </a:ext>
            </a:extLst>
          </p:cNvPr>
          <p:cNvPicPr>
            <a:picLocks noChangeAspect="1"/>
          </p:cNvPicPr>
          <p:nvPr/>
        </p:nvPicPr>
        <p:blipFill>
          <a:blip r:embed="rId12"/>
          <a:stretch>
            <a:fillRect/>
          </a:stretch>
        </p:blipFill>
        <p:spPr>
          <a:xfrm>
            <a:off x="4936097" y="24481682"/>
            <a:ext cx="4820571" cy="1220571"/>
          </a:xfrm>
          <a:prstGeom prst="rect">
            <a:avLst/>
          </a:prstGeom>
        </p:spPr>
      </p:pic>
      <p:pic>
        <p:nvPicPr>
          <p:cNvPr id="15" name="Picture 14" descr="A black background with a black square&#10;&#10;Description automatically generated">
            <a:extLst>
              <a:ext uri="{FF2B5EF4-FFF2-40B4-BE49-F238E27FC236}">
                <a16:creationId xmlns:a16="http://schemas.microsoft.com/office/drawing/2014/main" id="{E0A98D3A-D613-6B63-C9F2-6817FB4D1765}"/>
              </a:ext>
            </a:extLst>
          </p:cNvPr>
          <p:cNvPicPr>
            <a:picLocks noChangeAspect="1"/>
          </p:cNvPicPr>
          <p:nvPr/>
        </p:nvPicPr>
        <p:blipFill>
          <a:blip r:embed="rId13"/>
          <a:stretch>
            <a:fillRect/>
          </a:stretch>
        </p:blipFill>
        <p:spPr>
          <a:xfrm>
            <a:off x="19922274" y="23273685"/>
            <a:ext cx="3132381" cy="990000"/>
          </a:xfrm>
          <a:prstGeom prst="rect">
            <a:avLst/>
          </a:prstGeom>
        </p:spPr>
      </p:pic>
      <p:sp>
        <p:nvSpPr>
          <p:cNvPr id="19" name="TextBox 18">
            <a:extLst>
              <a:ext uri="{FF2B5EF4-FFF2-40B4-BE49-F238E27FC236}">
                <a16:creationId xmlns:a16="http://schemas.microsoft.com/office/drawing/2014/main" id="{B033EEDB-E001-2AB0-2AC1-80ABF9177539}"/>
              </a:ext>
            </a:extLst>
          </p:cNvPr>
          <p:cNvSpPr txBox="1"/>
          <p:nvPr/>
        </p:nvSpPr>
        <p:spPr>
          <a:xfrm>
            <a:off x="15885884" y="31230418"/>
            <a:ext cx="13061950" cy="461665"/>
          </a:xfrm>
          <a:prstGeom prst="rect">
            <a:avLst/>
          </a:prstGeom>
          <a:noFill/>
        </p:spPr>
        <p:txBody>
          <a:bodyPr wrap="square" rtlCol="0">
            <a:spAutoFit/>
          </a:bodyPr>
          <a:lstStyle/>
          <a:p>
            <a:pPr algn="ctr"/>
            <a:r>
              <a:rPr lang="en-US" sz="2400" i="1" dirty="0">
                <a:latin typeface="Neue Haas Grotesk Text Pro" panose="020B0504020202020204" pitchFamily="34" charset="0"/>
                <a:cs typeface="Arial" panose="020B0604020202020204" pitchFamily="34" charset="0"/>
              </a:rPr>
              <a:t>Figure 1: Simulation of light wave propagating into material undergoing collisional damping.</a:t>
            </a:r>
          </a:p>
        </p:txBody>
      </p:sp>
      <p:pic>
        <p:nvPicPr>
          <p:cNvPr id="31" name="Picture 30" descr="A black background with a black square&#10;&#10;Description automatically generated">
            <a:extLst>
              <a:ext uri="{FF2B5EF4-FFF2-40B4-BE49-F238E27FC236}">
                <a16:creationId xmlns:a16="http://schemas.microsoft.com/office/drawing/2014/main" id="{6E351AB4-304E-424E-DE98-E4C17B6A971B}"/>
              </a:ext>
            </a:extLst>
          </p:cNvPr>
          <p:cNvPicPr>
            <a:picLocks noChangeAspect="1"/>
          </p:cNvPicPr>
          <p:nvPr/>
        </p:nvPicPr>
        <p:blipFill>
          <a:blip r:embed="rId14"/>
          <a:stretch>
            <a:fillRect/>
          </a:stretch>
        </p:blipFill>
        <p:spPr>
          <a:xfrm>
            <a:off x="15554286" y="14266243"/>
            <a:ext cx="7002234" cy="1057138"/>
          </a:xfrm>
          <a:prstGeom prst="rect">
            <a:avLst/>
          </a:prstGeom>
        </p:spPr>
      </p:pic>
      <p:pic>
        <p:nvPicPr>
          <p:cNvPr id="39" name="Picture 38" descr="A black background with a black square&#10;&#10;Description automatically generated">
            <a:extLst>
              <a:ext uri="{FF2B5EF4-FFF2-40B4-BE49-F238E27FC236}">
                <a16:creationId xmlns:a16="http://schemas.microsoft.com/office/drawing/2014/main" id="{B0AD3265-8303-8FD9-BFFE-1B785766BABD}"/>
              </a:ext>
            </a:extLst>
          </p:cNvPr>
          <p:cNvPicPr>
            <a:picLocks noChangeAspect="1"/>
          </p:cNvPicPr>
          <p:nvPr/>
        </p:nvPicPr>
        <p:blipFill>
          <a:blip r:embed="rId15"/>
          <a:stretch>
            <a:fillRect/>
          </a:stretch>
        </p:blipFill>
        <p:spPr>
          <a:xfrm>
            <a:off x="15554286" y="15965603"/>
            <a:ext cx="9161547" cy="984771"/>
          </a:xfrm>
          <a:prstGeom prst="rect">
            <a:avLst/>
          </a:prstGeom>
        </p:spPr>
      </p:pic>
      <p:pic>
        <p:nvPicPr>
          <p:cNvPr id="1028" name="Picture 4">
            <a:extLst>
              <a:ext uri="{FF2B5EF4-FFF2-40B4-BE49-F238E27FC236}">
                <a16:creationId xmlns:a16="http://schemas.microsoft.com/office/drawing/2014/main" id="{146A3B26-C247-FAA9-7C4B-91D9BA9A2D3E}"/>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8350959" y="25222250"/>
            <a:ext cx="7189281" cy="5659382"/>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E14EB5FF-9A5B-335F-49DF-F2EBFA0106D8}"/>
              </a:ext>
            </a:extLst>
          </p:cNvPr>
          <p:cNvSpPr txBox="1"/>
          <p:nvPr/>
        </p:nvSpPr>
        <p:spPr>
          <a:xfrm>
            <a:off x="29652911" y="21663964"/>
            <a:ext cx="13061951" cy="1477328"/>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We model 1-D initial plasma formation to observe numerical performance of an explicit finite-difference solver. For our future work we can extend our solver to 2-D and 3-D by simply adding terms to our solver. </a:t>
            </a:r>
          </a:p>
        </p:txBody>
      </p:sp>
      <p:sp>
        <p:nvSpPr>
          <p:cNvPr id="12" name="Rectangle 11">
            <a:extLst>
              <a:ext uri="{FF2B5EF4-FFF2-40B4-BE49-F238E27FC236}">
                <a16:creationId xmlns:a16="http://schemas.microsoft.com/office/drawing/2014/main" id="{9FDAB931-6E85-DBA6-78C7-FD530834647A}"/>
              </a:ext>
            </a:extLst>
          </p:cNvPr>
          <p:cNvSpPr/>
          <p:nvPr/>
        </p:nvSpPr>
        <p:spPr>
          <a:xfrm>
            <a:off x="29652910" y="20284666"/>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Future Work</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Tree>
    <p:extLst>
      <p:ext uri="{BB962C8B-B14F-4D97-AF65-F5344CB8AC3E}">
        <p14:creationId xmlns:p14="http://schemas.microsoft.com/office/powerpoint/2010/main" val="13174692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1C35C4-6187-8040-8A70-A5C513CADDCB}"/>
              </a:ext>
            </a:extLst>
          </p:cNvPr>
          <p:cNvPicPr>
            <a:picLocks noChangeAspect="1"/>
          </p:cNvPicPr>
          <p:nvPr/>
        </p:nvPicPr>
        <p:blipFill>
          <a:blip r:embed="rId2"/>
          <a:stretch>
            <a:fillRect/>
          </a:stretch>
        </p:blipFill>
        <p:spPr>
          <a:xfrm>
            <a:off x="22373673" y="8409989"/>
            <a:ext cx="13324896" cy="2236679"/>
          </a:xfrm>
          <a:prstGeom prst="rect">
            <a:avLst/>
          </a:prstGeom>
        </p:spPr>
      </p:pic>
      <p:pic>
        <p:nvPicPr>
          <p:cNvPr id="6" name="Picture 5">
            <a:extLst>
              <a:ext uri="{FF2B5EF4-FFF2-40B4-BE49-F238E27FC236}">
                <a16:creationId xmlns:a16="http://schemas.microsoft.com/office/drawing/2014/main" id="{86E1C0A6-A370-7743-B530-34A81009C5D9}"/>
              </a:ext>
            </a:extLst>
          </p:cNvPr>
          <p:cNvPicPr>
            <a:picLocks noChangeAspect="1"/>
          </p:cNvPicPr>
          <p:nvPr/>
        </p:nvPicPr>
        <p:blipFill>
          <a:blip r:embed="rId3"/>
          <a:stretch>
            <a:fillRect/>
          </a:stretch>
        </p:blipFill>
        <p:spPr>
          <a:xfrm>
            <a:off x="6579492" y="7620955"/>
            <a:ext cx="11783005" cy="3814748"/>
          </a:xfrm>
          <a:prstGeom prst="rect">
            <a:avLst/>
          </a:prstGeom>
        </p:spPr>
      </p:pic>
    </p:spTree>
    <p:extLst>
      <p:ext uri="{BB962C8B-B14F-4D97-AF65-F5344CB8AC3E}">
        <p14:creationId xmlns:p14="http://schemas.microsoft.com/office/powerpoint/2010/main" val="34207734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235924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58025">
            <a:alpha val="15000"/>
          </a:srgbClr>
        </a:solid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8" name="Rectangle 7">
            <a:extLst>
              <a:ext uri="{FF2B5EF4-FFF2-40B4-BE49-F238E27FC236}">
                <a16:creationId xmlns:a16="http://schemas.microsoft.com/office/drawing/2014/main" id="{F70CDB76-B0F2-6F41-8B57-3F2A80D0319B}"/>
              </a:ext>
            </a:extLst>
          </p:cNvPr>
          <p:cNvSpPr/>
          <p:nvPr/>
        </p:nvSpPr>
        <p:spPr>
          <a:xfrm>
            <a:off x="1176338" y="15683997"/>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1" name="Rectangle 10">
            <a:extLst>
              <a:ext uri="{FF2B5EF4-FFF2-40B4-BE49-F238E27FC236}">
                <a16:creationId xmlns:a16="http://schemas.microsoft.com/office/drawing/2014/main" id="{FD122781-2C66-7D44-B469-BC6909743CF3}"/>
              </a:ext>
            </a:extLst>
          </p:cNvPr>
          <p:cNvSpPr/>
          <p:nvPr/>
        </p:nvSpPr>
        <p:spPr>
          <a:xfrm>
            <a:off x="1176338" y="2000764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315201"/>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31520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Conclusion</a:t>
            </a:r>
            <a:endParaRPr lang="en-US" sz="5000" dirty="0">
              <a:latin typeface="Helvetica" pitchFamily="2"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0007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Acknowledgments</a:t>
            </a:r>
            <a:endParaRPr lang="en-US" sz="5000" dirty="0">
              <a:latin typeface="Helvetica" pitchFamily="2"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1558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omnienderi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sinvele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stiam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occupta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nobisciur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dolenem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oluptam</a:t>
            </a:r>
            <a:r>
              <a:rPr lang="en-US" sz="2667" dirty="0">
                <a:latin typeface="Arial" panose="020B0604020202020204" pitchFamily="34" charset="0"/>
                <a:cs typeface="Arial" panose="020B0604020202020204" pitchFamily="34" charset="0"/>
              </a:rPr>
              <a:t> ne </a:t>
            </a:r>
            <a:r>
              <a:rPr lang="en-US" sz="2667" dirty="0" err="1">
                <a:latin typeface="Arial" panose="020B0604020202020204" pitchFamily="34" charset="0"/>
                <a:cs typeface="Arial" panose="020B0604020202020204" pitchFamily="34" charset="0"/>
              </a:rPr>
              <a:t>nonessumqui</a:t>
            </a:r>
            <a:endParaRPr lang="en-US" sz="2667" dirty="0">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5468641"/>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Helvetica" pitchFamily="2" charset="0"/>
              </a:rPr>
              <a:t>References</a:t>
            </a:r>
            <a:endParaRPr lang="en-US" sz="5000" dirty="0">
              <a:latin typeface="Helvetica" pitchFamily="2"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7019855"/>
            <a:ext cx="13061951"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8866416"/>
            <a:ext cx="13061949" cy="6255559"/>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endParaRPr lang="en-US" sz="2670"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210743AB-8A16-9146-9C6B-9B3D89C02138}"/>
              </a:ext>
            </a:extLst>
          </p:cNvPr>
          <p:cNvSpPr txBox="1"/>
          <p:nvPr/>
        </p:nvSpPr>
        <p:spPr>
          <a:xfrm>
            <a:off x="1176339" y="17235212"/>
            <a:ext cx="13061948"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Ugiatempore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evenis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earchitiam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susdam</a:t>
            </a:r>
            <a:r>
              <a:rPr lang="en-US" sz="2670" dirty="0">
                <a:latin typeface="Arial" panose="020B0604020202020204" pitchFamily="34" charset="0"/>
                <a:cs typeface="Arial" panose="020B0604020202020204" pitchFamily="34" charset="0"/>
              </a:rPr>
              <a:t> qui </a:t>
            </a:r>
            <a:r>
              <a:rPr lang="en-US" sz="2670" dirty="0" err="1">
                <a:latin typeface="Arial" panose="020B0604020202020204" pitchFamily="34" charset="0"/>
                <a:cs typeface="Arial" panose="020B0604020202020204" pitchFamily="34" charset="0"/>
              </a:rPr>
              <a:t>asimin</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quissequam</a:t>
            </a:r>
            <a:r>
              <a:rPr lang="en-US" sz="2670" dirty="0">
                <a:latin typeface="Arial" panose="020B0604020202020204" pitchFamily="34" charset="0"/>
                <a:cs typeface="Arial" panose="020B0604020202020204" pitchFamily="34" charset="0"/>
              </a:rPr>
              <a:t> la </a:t>
            </a:r>
            <a:r>
              <a:rPr lang="en-US" sz="2670" dirty="0" err="1">
                <a:latin typeface="Arial" panose="020B0604020202020204" pitchFamily="34" charset="0"/>
                <a:cs typeface="Arial" panose="020B0604020202020204" pitchFamily="34" charset="0"/>
              </a:rPr>
              <a:t>ni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ipsunt</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Ditat que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apienda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versper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feriti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delia</a:t>
            </a:r>
            <a:r>
              <a:rPr lang="en-US" sz="2670" dirty="0">
                <a:latin typeface="Arial" panose="020B0604020202020204" pitchFamily="34" charset="0"/>
                <a:cs typeface="Arial" panose="020B0604020202020204" pitchFamily="34" charset="0"/>
              </a:rPr>
              <a:t> pa </a:t>
            </a:r>
            <a:r>
              <a:rPr lang="en-US" sz="2670" dirty="0" err="1">
                <a:latin typeface="Arial" panose="020B0604020202020204" pitchFamily="34" charset="0"/>
                <a:cs typeface="Arial" panose="020B0604020202020204" pitchFamily="34" charset="0"/>
              </a:rPr>
              <a:t>dolo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quamus</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endellu</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pisquia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aditatur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audam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earupid</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quunt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odigniscil</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verios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nonsequam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duciis</a:t>
            </a:r>
            <a:r>
              <a:rPr lang="en-US" sz="2670" dirty="0">
                <a:latin typeface="Arial" panose="020B0604020202020204" pitchFamily="34" charset="0"/>
                <a:cs typeface="Arial" panose="020B0604020202020204" pitchFamily="34" charset="0"/>
              </a:rPr>
              <a:t> et</a:t>
            </a:r>
          </a:p>
        </p:txBody>
      </p:sp>
      <p:sp>
        <p:nvSpPr>
          <p:cNvPr id="34" name="TextBox 33">
            <a:extLst>
              <a:ext uri="{FF2B5EF4-FFF2-40B4-BE49-F238E27FC236}">
                <a16:creationId xmlns:a16="http://schemas.microsoft.com/office/drawing/2014/main" id="{36215FD9-64DC-3043-8EB1-3DBB8C8AB21D}"/>
              </a:ext>
            </a:extLst>
          </p:cNvPr>
          <p:cNvSpPr txBox="1"/>
          <p:nvPr/>
        </p:nvSpPr>
        <p:spPr>
          <a:xfrm>
            <a:off x="1176339" y="21558857"/>
            <a:ext cx="13061948" cy="17340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explitatur</a:t>
            </a:r>
            <a:r>
              <a:rPr lang="en-US" sz="2667" dirty="0">
                <a:latin typeface="Arial" panose="020B0604020202020204" pitchFamily="34" charset="0"/>
                <a:cs typeface="Arial" panose="020B0604020202020204" pitchFamily="34" charset="0"/>
              </a:rPr>
              <a:t> sum </a:t>
            </a:r>
            <a:r>
              <a:rPr lang="en-US" sz="2667" dirty="0" err="1">
                <a:latin typeface="Arial" panose="020B0604020202020204" pitchFamily="34" charset="0"/>
                <a:cs typeface="Arial" panose="020B0604020202020204" pitchFamily="34" charset="0"/>
              </a:rPr>
              <a:t>venihit</a:t>
            </a:r>
            <a:r>
              <a:rPr lang="en-US" sz="2667" dirty="0">
                <a:latin typeface="Arial" panose="020B0604020202020204" pitchFamily="34" charset="0"/>
                <a:cs typeface="Arial" panose="020B0604020202020204" pitchFamily="34" charset="0"/>
              </a:rPr>
              <a:t> quo con </a:t>
            </a:r>
            <a:r>
              <a:rPr lang="en-US" sz="2667" dirty="0" err="1">
                <a:latin typeface="Arial" panose="020B0604020202020204" pitchFamily="34" charset="0"/>
                <a:cs typeface="Arial" panose="020B0604020202020204" pitchFamily="34" charset="0"/>
              </a:rPr>
              <a:t>cusda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conessunt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nullitae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porunto</a:t>
            </a:r>
            <a:r>
              <a:rPr lang="en-US" sz="2667" dirty="0">
                <a:latin typeface="Arial" panose="020B0604020202020204" pitchFamily="34" charset="0"/>
                <a:cs typeface="Arial" panose="020B0604020202020204" pitchFamily="34" charset="0"/>
              </a:rPr>
              <a:t> mod </a:t>
            </a:r>
            <a:r>
              <a:rPr lang="en-US" sz="2667" dirty="0" err="1">
                <a:latin typeface="Arial" panose="020B0604020202020204" pitchFamily="34" charset="0"/>
                <a:cs typeface="Arial" panose="020B0604020202020204" pitchFamily="34" charset="0"/>
              </a:rPr>
              <a:t>maiorio</a:t>
            </a:r>
            <a:r>
              <a:rPr lang="en-US" sz="2667" dirty="0">
                <a:latin typeface="Arial" panose="020B0604020202020204" pitchFamily="34" charset="0"/>
                <a:cs typeface="Arial" panose="020B0604020202020204" pitchFamily="34" charset="0"/>
              </a:rPr>
              <a:t> ex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a:t>
            </a:r>
            <a:endParaRPr lang="en-US" sz="2667" dirty="0">
              <a:latin typeface="Arial" panose="020B0604020202020204" pitchFamily="34" charset="0"/>
              <a:cs typeface="Arial" panose="020B0604020202020204" pitchFamily="34" charset="0"/>
            </a:endParaRPr>
          </a:p>
        </p:txBody>
      </p:sp>
      <p:sp>
        <p:nvSpPr>
          <p:cNvPr id="35" name="TextBox 34">
            <a:extLst>
              <a:ext uri="{FF2B5EF4-FFF2-40B4-BE49-F238E27FC236}">
                <a16:creationId xmlns:a16="http://schemas.microsoft.com/office/drawing/2014/main" id="{91D0EA02-6EEA-2043-96CB-F62C256A98A6}"/>
              </a:ext>
            </a:extLst>
          </p:cNvPr>
          <p:cNvSpPr txBox="1"/>
          <p:nvPr/>
        </p:nvSpPr>
        <p:spPr>
          <a:xfrm>
            <a:off x="29652913" y="17568137"/>
            <a:ext cx="13061950" cy="17340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14625" y="19260935"/>
            <a:ext cx="13061950" cy="2554930"/>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a:t>
            </a:r>
          </a:p>
          <a:p>
            <a:endParaRPr lang="en-US" sz="2667" dirty="0">
              <a:latin typeface="Arial" panose="020B0604020202020204" pitchFamily="34" charset="0"/>
              <a:cs typeface="Arial" panose="020B0604020202020204" pitchFamily="34" charset="0"/>
            </a:endParaRPr>
          </a:p>
        </p:txBody>
      </p:sp>
      <p:sp>
        <p:nvSpPr>
          <p:cNvPr id="37" name="Rectangle 36">
            <a:extLst>
              <a:ext uri="{FF2B5EF4-FFF2-40B4-BE49-F238E27FC236}">
                <a16:creationId xmlns:a16="http://schemas.microsoft.com/office/drawing/2014/main" id="{79E61101-5EF6-6B46-914F-CA5C0451EE03}"/>
              </a:ext>
            </a:extLst>
          </p:cNvPr>
          <p:cNvSpPr/>
          <p:nvPr/>
        </p:nvSpPr>
        <p:spPr>
          <a:xfrm>
            <a:off x="15414626"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8" name="Rectangle 37">
            <a:extLst>
              <a:ext uri="{FF2B5EF4-FFF2-40B4-BE49-F238E27FC236}">
                <a16:creationId xmlns:a16="http://schemas.microsoft.com/office/drawing/2014/main" id="{9649ACC7-CA7B-714B-AEA7-CEF458A54E36}"/>
              </a:ext>
            </a:extLst>
          </p:cNvPr>
          <p:cNvSpPr/>
          <p:nvPr/>
        </p:nvSpPr>
        <p:spPr>
          <a:xfrm>
            <a:off x="15414625" y="21815865"/>
            <a:ext cx="13061950" cy="520399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39" name="TextBox 38">
            <a:extLst>
              <a:ext uri="{FF2B5EF4-FFF2-40B4-BE49-F238E27FC236}">
                <a16:creationId xmlns:a16="http://schemas.microsoft.com/office/drawing/2014/main" id="{D297980D-4ECC-F745-B2B0-F00C14163F51}"/>
              </a:ext>
            </a:extLst>
          </p:cNvPr>
          <p:cNvSpPr txBox="1"/>
          <p:nvPr/>
        </p:nvSpPr>
        <p:spPr>
          <a:xfrm>
            <a:off x="15414625" y="27388935"/>
            <a:ext cx="13061950" cy="2965364"/>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iusaeped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abor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ame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utatur</a:t>
            </a:r>
            <a:r>
              <a:rPr lang="en-US" sz="2667" dirty="0">
                <a:latin typeface="Arial" panose="020B0604020202020204" pitchFamily="34" charset="0"/>
                <a:cs typeface="Arial" panose="020B0604020202020204" pitchFamily="34" charset="0"/>
              </a:rPr>
              <a:t> as </a:t>
            </a:r>
            <a:r>
              <a:rPr lang="en-US" sz="2667" dirty="0" err="1">
                <a:latin typeface="Arial" panose="020B0604020202020204" pitchFamily="34" charset="0"/>
                <a:cs typeface="Arial" panose="020B0604020202020204" pitchFamily="34" charset="0"/>
              </a:rPr>
              <a:t>senet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quibus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duciis</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apienda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versper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feriti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delia</a:t>
            </a:r>
            <a:r>
              <a:rPr lang="en-US" sz="2667" dirty="0">
                <a:latin typeface="Arial" panose="020B0604020202020204" pitchFamily="34" charset="0"/>
                <a:cs typeface="Arial" panose="020B0604020202020204" pitchFamily="34" charset="0"/>
              </a:rPr>
              <a:t> pa </a:t>
            </a:r>
            <a:r>
              <a:rPr lang="en-US" sz="2667" dirty="0" err="1">
                <a:latin typeface="Arial" panose="020B0604020202020204" pitchFamily="34" charset="0"/>
                <a:cs typeface="Arial" panose="020B0604020202020204" pitchFamily="34" charset="0"/>
              </a:rPr>
              <a:t>dolo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quamus</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endellu</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pisquia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aditatur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audam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earupid</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quunt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odigniscil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verios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nonsequam</a:t>
            </a:r>
            <a:endParaRPr lang="en-US" sz="2667" dirty="0">
              <a:latin typeface="Arial" panose="020B0604020202020204" pitchFamily="34" charset="0"/>
              <a:cs typeface="Arial" panose="020B0604020202020204" pitchFamily="34" charset="0"/>
            </a:endParaRPr>
          </a:p>
        </p:txBody>
      </p:sp>
      <p:sp>
        <p:nvSpPr>
          <p:cNvPr id="40" name="Rectangle 39">
            <a:extLst>
              <a:ext uri="{FF2B5EF4-FFF2-40B4-BE49-F238E27FC236}">
                <a16:creationId xmlns:a16="http://schemas.microsoft.com/office/drawing/2014/main" id="{FEB20CB5-C342-764E-B79A-7C682C36C316}"/>
              </a:ext>
            </a:extLst>
          </p:cNvPr>
          <p:cNvSpPr/>
          <p:nvPr/>
        </p:nvSpPr>
        <p:spPr>
          <a:xfrm>
            <a:off x="29652913" y="9070523"/>
            <a:ext cx="13061949" cy="813507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Rectangle 40">
            <a:extLst>
              <a:ext uri="{FF2B5EF4-FFF2-40B4-BE49-F238E27FC236}">
                <a16:creationId xmlns:a16="http://schemas.microsoft.com/office/drawing/2014/main" id="{8432BACB-B7AC-9249-89BD-23CE195D42AA}"/>
              </a:ext>
            </a:extLst>
          </p:cNvPr>
          <p:cNvSpPr/>
          <p:nvPr/>
        </p:nvSpPr>
        <p:spPr>
          <a:xfrm>
            <a:off x="1176339" y="23673924"/>
            <a:ext cx="13061949" cy="726327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2" name="Rectangle 41">
            <a:extLst>
              <a:ext uri="{FF2B5EF4-FFF2-40B4-BE49-F238E27FC236}">
                <a16:creationId xmlns:a16="http://schemas.microsoft.com/office/drawing/2014/main" id="{BD028CE5-80CA-A547-8060-A3BDE4204EC8}"/>
              </a:ext>
            </a:extLst>
          </p:cNvPr>
          <p:cNvSpPr/>
          <p:nvPr/>
        </p:nvSpPr>
        <p:spPr>
          <a:xfrm>
            <a:off x="15414625" y="9070523"/>
            <a:ext cx="13061950" cy="5536885"/>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3" name="Rectangle 42">
            <a:extLst>
              <a:ext uri="{FF2B5EF4-FFF2-40B4-BE49-F238E27FC236}">
                <a16:creationId xmlns:a16="http://schemas.microsoft.com/office/drawing/2014/main" id="{BDD90DD4-B82B-EE48-A0A1-0F9A585E7A8D}"/>
              </a:ext>
            </a:extLst>
          </p:cNvPr>
          <p:cNvSpPr/>
          <p:nvPr/>
        </p:nvSpPr>
        <p:spPr>
          <a:xfrm>
            <a:off x="22409085" y="15335050"/>
            <a:ext cx="6067490"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2"/>
          <a:stretch>
            <a:fillRect/>
          </a:stretch>
        </p:blipFill>
        <p:spPr>
          <a:xfrm>
            <a:off x="30783440" y="1026073"/>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3"/>
          <a:stretch>
            <a:fillRect/>
          </a:stretch>
        </p:blipFill>
        <p:spPr>
          <a:xfrm>
            <a:off x="31032822" y="5082033"/>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317569" y="1414730"/>
            <a:ext cx="5397294" cy="25107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3563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BA2A88B-3360-5040-9003-E2372CDE5E46}"/>
              </a:ext>
            </a:extLst>
          </p:cNvPr>
          <p:cNvSpPr/>
          <p:nvPr/>
        </p:nvSpPr>
        <p:spPr>
          <a:xfrm>
            <a:off x="1176338" y="731520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Introduction</a:t>
            </a:r>
            <a:endParaRPr lang="en-US" sz="5000" dirty="0">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EC4A6358-4507-B847-8C53-A48D4ED9E51F}"/>
              </a:ext>
            </a:extLst>
          </p:cNvPr>
          <p:cNvSpPr/>
          <p:nvPr/>
        </p:nvSpPr>
        <p:spPr>
          <a:xfrm>
            <a:off x="1176338" y="15683997"/>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Research Goal</a:t>
            </a:r>
            <a:endParaRPr lang="en-US" sz="5000" dirty="0">
              <a:latin typeface="Arial" panose="020B0604020202020204" pitchFamily="34" charset="0"/>
              <a:cs typeface="Arial" panose="020B0604020202020204" pitchFamily="34" charset="0"/>
            </a:endParaRPr>
          </a:p>
        </p:txBody>
      </p:sp>
      <p:sp>
        <p:nvSpPr>
          <p:cNvPr id="12" name="Rectangle 11">
            <a:extLst>
              <a:ext uri="{FF2B5EF4-FFF2-40B4-BE49-F238E27FC236}">
                <a16:creationId xmlns:a16="http://schemas.microsoft.com/office/drawing/2014/main" id="{0639631C-08BB-0541-B861-34DFCCDB4FE0}"/>
              </a:ext>
            </a:extLst>
          </p:cNvPr>
          <p:cNvSpPr/>
          <p:nvPr/>
        </p:nvSpPr>
        <p:spPr>
          <a:xfrm>
            <a:off x="1176338" y="20007641"/>
            <a:ext cx="11168062"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Methods</a:t>
            </a:r>
          </a:p>
        </p:txBody>
      </p:sp>
      <p:sp>
        <p:nvSpPr>
          <p:cNvPr id="15" name="Rectangle 14">
            <a:extLst>
              <a:ext uri="{FF2B5EF4-FFF2-40B4-BE49-F238E27FC236}">
                <a16:creationId xmlns:a16="http://schemas.microsoft.com/office/drawing/2014/main" id="{6E1D1C45-5D5B-AE41-90A5-588D8661AF6B}"/>
              </a:ext>
            </a:extLst>
          </p:cNvPr>
          <p:cNvSpPr/>
          <p:nvPr/>
        </p:nvSpPr>
        <p:spPr>
          <a:xfrm>
            <a:off x="13328650" y="7315201"/>
            <a:ext cx="17245330"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Figures and Results</a:t>
            </a:r>
            <a:endParaRPr lang="en-US" sz="5000" dirty="0">
              <a:latin typeface="Arial" panose="020B0604020202020204" pitchFamily="34" charset="0"/>
              <a:cs typeface="Arial" panose="020B0604020202020204" pitchFamily="34" charset="0"/>
            </a:endParaRPr>
          </a:p>
        </p:txBody>
      </p:sp>
      <p:sp>
        <p:nvSpPr>
          <p:cNvPr id="18" name="Rectangle 17">
            <a:extLst>
              <a:ext uri="{FF2B5EF4-FFF2-40B4-BE49-F238E27FC236}">
                <a16:creationId xmlns:a16="http://schemas.microsoft.com/office/drawing/2014/main" id="{138EC08D-F3CB-A243-A37D-C070C1327C62}"/>
              </a:ext>
            </a:extLst>
          </p:cNvPr>
          <p:cNvSpPr/>
          <p:nvPr/>
        </p:nvSpPr>
        <p:spPr>
          <a:xfrm>
            <a:off x="31546800" y="731520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Conclusion</a:t>
            </a:r>
            <a:endParaRPr lang="en-US" sz="5000" dirty="0">
              <a:latin typeface="Arial" panose="020B0604020202020204" pitchFamily="34" charset="0"/>
              <a:cs typeface="Arial" panose="020B0604020202020204" pitchFamily="34" charset="0"/>
            </a:endParaRPr>
          </a:p>
        </p:txBody>
      </p:sp>
      <p:sp>
        <p:nvSpPr>
          <p:cNvPr id="21" name="Rectangle 20">
            <a:extLst>
              <a:ext uri="{FF2B5EF4-FFF2-40B4-BE49-F238E27FC236}">
                <a16:creationId xmlns:a16="http://schemas.microsoft.com/office/drawing/2014/main" id="{59430B91-8AA9-6348-80F6-DF385B5A1F00}"/>
              </a:ext>
            </a:extLst>
          </p:cNvPr>
          <p:cNvSpPr/>
          <p:nvPr/>
        </p:nvSpPr>
        <p:spPr>
          <a:xfrm>
            <a:off x="31546800" y="20007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Acknowledgments</a:t>
            </a:r>
            <a:endParaRPr lang="en-US" sz="5000" dirty="0">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1A8FFCE5-9811-C541-BAEF-E61E890EBD22}"/>
              </a:ext>
            </a:extLst>
          </p:cNvPr>
          <p:cNvSpPr txBox="1"/>
          <p:nvPr/>
        </p:nvSpPr>
        <p:spPr>
          <a:xfrm>
            <a:off x="31546800" y="21558855"/>
            <a:ext cx="11168063" cy="2965364"/>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p>
        </p:txBody>
      </p:sp>
      <p:sp>
        <p:nvSpPr>
          <p:cNvPr id="24" name="Rectangle 23">
            <a:extLst>
              <a:ext uri="{FF2B5EF4-FFF2-40B4-BE49-F238E27FC236}">
                <a16:creationId xmlns:a16="http://schemas.microsoft.com/office/drawing/2014/main" id="{13D96B68-D54A-5A40-A6AC-3E453DB8FF98}"/>
              </a:ext>
            </a:extLst>
          </p:cNvPr>
          <p:cNvSpPr/>
          <p:nvPr/>
        </p:nvSpPr>
        <p:spPr>
          <a:xfrm>
            <a:off x="31546800" y="25468641"/>
            <a:ext cx="11168063" cy="1170214"/>
          </a:xfrm>
          <a:prstGeom prst="rect">
            <a:avLst/>
          </a:prstGeom>
          <a:solidFill>
            <a:srgbClr val="BF5700"/>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rial" panose="020B0604020202020204" pitchFamily="34" charset="0"/>
                <a:cs typeface="Arial" panose="020B0604020202020204" pitchFamily="34" charset="0"/>
              </a:rPr>
              <a:t>References</a:t>
            </a:r>
            <a:endParaRPr lang="en-US" sz="5000" dirty="0">
              <a:latin typeface="Arial" panose="020B0604020202020204" pitchFamily="34" charset="0"/>
              <a:cs typeface="Arial" panose="020B0604020202020204" pitchFamily="34" charset="0"/>
            </a:endParaRPr>
          </a:p>
        </p:txBody>
      </p:sp>
      <p:sp>
        <p:nvSpPr>
          <p:cNvPr id="25" name="TextBox 24">
            <a:extLst>
              <a:ext uri="{FF2B5EF4-FFF2-40B4-BE49-F238E27FC236}">
                <a16:creationId xmlns:a16="http://schemas.microsoft.com/office/drawing/2014/main" id="{988C4C15-2C03-0B49-95A9-8826656316BF}"/>
              </a:ext>
            </a:extLst>
          </p:cNvPr>
          <p:cNvSpPr txBox="1"/>
          <p:nvPr/>
        </p:nvSpPr>
        <p:spPr>
          <a:xfrm>
            <a:off x="31546800" y="27019855"/>
            <a:ext cx="11168063"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r>
              <a:rPr lang="en-US" sz="2667" dirty="0">
                <a:latin typeface="Arial" panose="020B0604020202020204" pitchFamily="34" charset="0"/>
                <a:cs typeface="Arial" panose="020B0604020202020204" pitchFamily="34" charset="0"/>
              </a:rPr>
              <a:t> voles </a:t>
            </a:r>
            <a:r>
              <a:rPr lang="en-US" sz="2667" dirty="0" err="1">
                <a:latin typeface="Arial" panose="020B0604020202020204" pitchFamily="34" charset="0"/>
                <a:cs typeface="Arial" panose="020B0604020202020204" pitchFamily="34" charset="0"/>
              </a:rPr>
              <a:t>int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odic</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dolorrum</a:t>
            </a:r>
            <a:r>
              <a:rPr lang="en-US" sz="2667" dirty="0">
                <a:latin typeface="Arial" panose="020B0604020202020204" pitchFamily="34" charset="0"/>
                <a:cs typeface="Arial" panose="020B0604020202020204" pitchFamily="34" charset="0"/>
              </a:rPr>
              <a:t> que cores </a:t>
            </a:r>
            <a:r>
              <a:rPr lang="en-US" sz="2667" dirty="0" err="1">
                <a:latin typeface="Arial" panose="020B0604020202020204" pitchFamily="34" charset="0"/>
                <a:cs typeface="Arial" panose="020B0604020202020204" pitchFamily="34" charset="0"/>
              </a:rPr>
              <a:t>doluptaturi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utemolorum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imusam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idendaecabo</a:t>
            </a:r>
            <a:r>
              <a:rPr lang="en-US" sz="2667" dirty="0">
                <a:latin typeface="Arial" panose="020B0604020202020204" pitchFamily="34" charset="0"/>
                <a:cs typeface="Arial" panose="020B0604020202020204" pitchFamily="34" charset="0"/>
              </a:rPr>
              <a:t>. Nam quo </a:t>
            </a:r>
            <a:r>
              <a:rPr lang="en-US" sz="2667" dirty="0" err="1">
                <a:latin typeface="Arial" panose="020B0604020202020204" pitchFamily="34" charset="0"/>
                <a:cs typeface="Arial" panose="020B0604020202020204" pitchFamily="34" charset="0"/>
              </a:rPr>
              <a:t>moluptatur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endParaRPr lang="en-US" sz="2667" dirty="0">
              <a:latin typeface="Arial" panose="020B0604020202020204" pitchFamily="34" charset="0"/>
              <a:cs typeface="Arial" panose="020B0604020202020204" pitchFamily="34" charset="0"/>
            </a:endParaRPr>
          </a:p>
        </p:txBody>
      </p:sp>
      <p:sp>
        <p:nvSpPr>
          <p:cNvPr id="33" name="TextBox 32">
            <a:extLst>
              <a:ext uri="{FF2B5EF4-FFF2-40B4-BE49-F238E27FC236}">
                <a16:creationId xmlns:a16="http://schemas.microsoft.com/office/drawing/2014/main" id="{1842EB0F-47CB-9D4D-AECD-1A7E345B8560}"/>
              </a:ext>
            </a:extLst>
          </p:cNvPr>
          <p:cNvSpPr txBox="1"/>
          <p:nvPr/>
        </p:nvSpPr>
        <p:spPr>
          <a:xfrm>
            <a:off x="1176338" y="8866416"/>
            <a:ext cx="11168062" cy="5844677"/>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Imintem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itius</a:t>
            </a:r>
            <a:r>
              <a:rPr lang="en-US" sz="2670" dirty="0">
                <a:latin typeface="Arial" panose="020B0604020202020204" pitchFamily="34" charset="0"/>
                <a:cs typeface="Arial" panose="020B0604020202020204" pitchFamily="34" charset="0"/>
              </a:rPr>
              <a:t>, nus id </a:t>
            </a:r>
            <a:r>
              <a:rPr lang="en-US" sz="2670" dirty="0" err="1">
                <a:latin typeface="Arial" panose="020B0604020202020204" pitchFamily="34" charset="0"/>
                <a:cs typeface="Arial" panose="020B0604020202020204" pitchFamily="34" charset="0"/>
              </a:rPr>
              <a:t>quat</a:t>
            </a:r>
            <a:r>
              <a:rPr lang="en-US" sz="2670" dirty="0">
                <a:latin typeface="Arial" panose="020B0604020202020204" pitchFamily="34" charset="0"/>
                <a:cs typeface="Arial" panose="020B0604020202020204" pitchFamily="34" charset="0"/>
              </a:rPr>
              <a:t> animus </a:t>
            </a:r>
            <a:r>
              <a:rPr lang="en-US" sz="2670" dirty="0" err="1">
                <a:latin typeface="Arial" panose="020B0604020202020204" pitchFamily="34" charset="0"/>
                <a:cs typeface="Arial" panose="020B0604020202020204" pitchFamily="34" charset="0"/>
              </a:rPr>
              <a:t>auda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platust</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imin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perovitasped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ipsus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maios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eume</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dolupit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bea</a:t>
            </a:r>
            <a:r>
              <a:rPr lang="en-US" sz="2670" dirty="0">
                <a:latin typeface="Arial" panose="020B0604020202020204" pitchFamily="34" charset="0"/>
                <a:cs typeface="Arial" panose="020B0604020202020204" pitchFamily="34" charset="0"/>
              </a:rPr>
              <a:t> natis </a:t>
            </a:r>
            <a:r>
              <a:rPr lang="en-US" sz="2670" dirty="0" err="1">
                <a:latin typeface="Arial" panose="020B0604020202020204" pitchFamily="34" charset="0"/>
                <a:cs typeface="Arial" panose="020B0604020202020204" pitchFamily="34" charset="0"/>
              </a:rPr>
              <a:t>dolupta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simperiae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nate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ulparis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magnieniam</a:t>
            </a:r>
            <a:r>
              <a:rPr lang="en-US" sz="2670" dirty="0">
                <a:latin typeface="Arial" panose="020B0604020202020204" pitchFamily="34" charset="0"/>
                <a:cs typeface="Arial" panose="020B0604020202020204" pitchFamily="34" charset="0"/>
              </a:rPr>
              <a:t>, to </a:t>
            </a:r>
            <a:r>
              <a:rPr lang="en-US" sz="2670" dirty="0" err="1">
                <a:latin typeface="Arial" panose="020B0604020202020204" pitchFamily="34" charset="0"/>
                <a:cs typeface="Arial" panose="020B0604020202020204" pitchFamily="34" charset="0"/>
              </a:rPr>
              <a:t>intotatur</a:t>
            </a:r>
            <a:r>
              <a:rPr lang="en-US" sz="2670" dirty="0">
                <a:latin typeface="Arial" panose="020B0604020202020204" pitchFamily="34" charset="0"/>
                <a:cs typeface="Arial" panose="020B0604020202020204" pitchFamily="34" charset="0"/>
              </a:rPr>
              <a:t>?</a:t>
            </a:r>
          </a:p>
          <a:p>
            <a:r>
              <a:rPr lang="en-US" sz="2670" dirty="0" err="1">
                <a:latin typeface="Arial" panose="020B0604020202020204" pitchFamily="34" charset="0"/>
                <a:cs typeface="Arial" panose="020B0604020202020204" pitchFamily="34" charset="0"/>
              </a:rPr>
              <a:t>Sunto</a:t>
            </a:r>
            <a:r>
              <a:rPr lang="en-US" sz="2670" dirty="0">
                <a:latin typeface="Arial" panose="020B0604020202020204" pitchFamily="34" charset="0"/>
                <a:cs typeface="Arial" panose="020B0604020202020204" pitchFamily="34" charset="0"/>
              </a:rPr>
              <a:t> into </a:t>
            </a:r>
            <a:r>
              <a:rPr lang="en-US" sz="2670" dirty="0" err="1">
                <a:latin typeface="Arial" panose="020B0604020202020204" pitchFamily="34" charset="0"/>
                <a:cs typeface="Arial" panose="020B0604020202020204" pitchFamily="34" charset="0"/>
              </a:rPr>
              <a:t>temperi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aturerum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identio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nsectatem</a:t>
            </a:r>
            <a:r>
              <a:rPr lang="en-US" sz="2670" dirty="0">
                <a:latin typeface="Arial" panose="020B0604020202020204" pitchFamily="34" charset="0"/>
                <a:cs typeface="Arial" panose="020B0604020202020204" pitchFamily="34" charset="0"/>
              </a:rPr>
              <a:t> quo </a:t>
            </a:r>
            <a:r>
              <a:rPr lang="en-US" sz="2670" dirty="0" err="1">
                <a:latin typeface="Arial" panose="020B0604020202020204" pitchFamily="34" charset="0"/>
                <a:cs typeface="Arial" panose="020B0604020202020204" pitchFamily="34" charset="0"/>
              </a:rPr>
              <a:t>dolorum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Itiatur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vendus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quodis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reria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volupienis</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posto</a:t>
            </a:r>
            <a:r>
              <a:rPr lang="en-US" sz="2670" dirty="0">
                <a:latin typeface="Arial" panose="020B0604020202020204" pitchFamily="34" charset="0"/>
                <a:cs typeface="Arial" panose="020B0604020202020204" pitchFamily="34" charset="0"/>
              </a:rPr>
              <a:t> dolor </a:t>
            </a:r>
            <a:r>
              <a:rPr lang="en-US" sz="2670" dirty="0" err="1">
                <a:latin typeface="Arial" panose="020B0604020202020204" pitchFamily="34" charset="0"/>
                <a:cs typeface="Arial" panose="020B0604020202020204" pitchFamily="34" charset="0"/>
              </a:rPr>
              <a:t>sam</a:t>
            </a:r>
            <a:r>
              <a:rPr lang="en-US" sz="2670" dirty="0">
                <a:latin typeface="Arial" panose="020B0604020202020204" pitchFamily="34" charset="0"/>
                <a:cs typeface="Arial" panose="020B0604020202020204" pitchFamily="34" charset="0"/>
              </a:rPr>
              <a:t> debit </a:t>
            </a:r>
            <a:r>
              <a:rPr lang="en-US" sz="2670" dirty="0" err="1">
                <a:latin typeface="Arial" panose="020B0604020202020204" pitchFamily="34" charset="0"/>
                <a:cs typeface="Arial" panose="020B0604020202020204" pitchFamily="34" charset="0"/>
              </a:rPr>
              <a:t>experumet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odit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id </a:t>
            </a:r>
            <a:r>
              <a:rPr lang="en-US" sz="2670" dirty="0" err="1">
                <a:latin typeface="Arial" panose="020B0604020202020204" pitchFamily="34" charset="0"/>
                <a:cs typeface="Arial" panose="020B0604020202020204" pitchFamily="34" charset="0"/>
              </a:rPr>
              <a:t>molorrum</a:t>
            </a:r>
            <a:r>
              <a:rPr lang="en-US" sz="2670" dirty="0">
                <a:latin typeface="Arial" panose="020B0604020202020204" pitchFamily="34" charset="0"/>
                <a:cs typeface="Arial" panose="020B0604020202020204" pitchFamily="34" charset="0"/>
              </a:rPr>
              <a:t> que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fuga</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volorioraes</a:t>
            </a:r>
            <a:r>
              <a:rPr lang="en-US" sz="2670" dirty="0">
                <a:latin typeface="Arial" panose="020B0604020202020204" pitchFamily="34" charset="0"/>
                <a:cs typeface="Arial" panose="020B0604020202020204" pitchFamily="34" charset="0"/>
              </a:rPr>
              <a:t> alit, que </a:t>
            </a:r>
            <a:r>
              <a:rPr lang="en-US" sz="2670" dirty="0" err="1">
                <a:latin typeface="Arial" panose="020B0604020202020204" pitchFamily="34" charset="0"/>
                <a:cs typeface="Arial" panose="020B0604020202020204" pitchFamily="34" charset="0"/>
              </a:rPr>
              <a:t>plitati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onemporro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entorio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rumendi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simenimus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mossimus</a:t>
            </a:r>
            <a:r>
              <a:rPr lang="en-US" sz="2670" dirty="0">
                <a:latin typeface="Arial" panose="020B0604020202020204" pitchFamily="34" charset="0"/>
                <a:cs typeface="Arial" panose="020B0604020202020204" pitchFamily="34" charset="0"/>
              </a:rPr>
              <a:t> re </a:t>
            </a:r>
            <a:r>
              <a:rPr lang="en-US" sz="2670" dirty="0" err="1">
                <a:latin typeface="Arial" panose="020B0604020202020204" pitchFamily="34" charset="0"/>
                <a:cs typeface="Arial" panose="020B0604020202020204" pitchFamily="34" charset="0"/>
              </a:rPr>
              <a:t>officit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mo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officae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volorem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optae</a:t>
            </a:r>
            <a:r>
              <a:rPr lang="en-US" sz="2670" dirty="0">
                <a:latin typeface="Arial" panose="020B0604020202020204" pitchFamily="34" charset="0"/>
                <a:cs typeface="Arial" panose="020B0604020202020204" pitchFamily="34" charset="0"/>
              </a:rPr>
              <a:t>. Ut </a:t>
            </a:r>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95AC91CF-EB55-2346-81EE-8744D924010F}"/>
              </a:ext>
            </a:extLst>
          </p:cNvPr>
          <p:cNvSpPr txBox="1"/>
          <p:nvPr/>
        </p:nvSpPr>
        <p:spPr>
          <a:xfrm>
            <a:off x="1176338" y="17235212"/>
            <a:ext cx="11168062" cy="2146742"/>
          </a:xfrm>
          <a:prstGeom prst="rect">
            <a:avLst/>
          </a:prstGeom>
          <a:noFill/>
        </p:spPr>
        <p:txBody>
          <a:bodyPr wrap="square" rtlCol="0">
            <a:spAutoFit/>
          </a:bodyPr>
          <a:lstStyle/>
          <a:p>
            <a:r>
              <a:rPr lang="en-US" sz="2670" dirty="0" err="1">
                <a:latin typeface="Arial" panose="020B0604020202020204" pitchFamily="34" charset="0"/>
                <a:cs typeface="Arial" panose="020B0604020202020204" pitchFamily="34" charset="0"/>
              </a:rPr>
              <a:t>ipsam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esto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temquas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dolores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sitiandi</a:t>
            </a:r>
            <a:r>
              <a:rPr lang="en-US" sz="2670" dirty="0">
                <a:latin typeface="Arial" panose="020B0604020202020204" pitchFamily="34" charset="0"/>
                <a:cs typeface="Arial" panose="020B0604020202020204" pitchFamily="34" charset="0"/>
              </a:rPr>
              <a:t> arum </a:t>
            </a:r>
            <a:r>
              <a:rPr lang="en-US" sz="2670" dirty="0" err="1">
                <a:latin typeface="Arial" panose="020B0604020202020204" pitchFamily="34" charset="0"/>
                <a:cs typeface="Arial" panose="020B0604020202020204" pitchFamily="34" charset="0"/>
              </a:rPr>
              <a:t>ipicien</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debisimus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doluptatius</a:t>
            </a:r>
            <a:r>
              <a:rPr lang="en-US" sz="2670" dirty="0">
                <a:latin typeface="Arial" panose="020B0604020202020204" pitchFamily="34" charset="0"/>
                <a:cs typeface="Arial" panose="020B0604020202020204" pitchFamily="34" charset="0"/>
              </a:rPr>
              <a:t>.</a:t>
            </a:r>
          </a:p>
          <a:p>
            <a:r>
              <a:rPr lang="en-US" sz="2670" dirty="0">
                <a:latin typeface="Arial" panose="020B0604020202020204" pitchFamily="34" charset="0"/>
                <a:cs typeface="Arial" panose="020B0604020202020204" pitchFamily="34" charset="0"/>
              </a:rPr>
              <a:t>As </a:t>
            </a:r>
            <a:r>
              <a:rPr lang="en-US" sz="2670" dirty="0" err="1">
                <a:latin typeface="Arial" panose="020B0604020202020204" pitchFamily="34" charset="0"/>
                <a:cs typeface="Arial" panose="020B0604020202020204" pitchFamily="34" charset="0"/>
              </a:rPr>
              <a:t>verepe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sectis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enda</a:t>
            </a:r>
            <a:r>
              <a:rPr lang="en-US" sz="2670" dirty="0">
                <a:latin typeface="Arial" panose="020B0604020202020204" pitchFamily="34" charset="0"/>
                <a:cs typeface="Arial" panose="020B0604020202020204" pitchFamily="34" charset="0"/>
              </a:rPr>
              <a:t> di </a:t>
            </a:r>
            <a:r>
              <a:rPr lang="en-US" sz="2670" dirty="0" err="1">
                <a:latin typeface="Arial" panose="020B0604020202020204" pitchFamily="34" charset="0"/>
                <a:cs typeface="Arial" panose="020B0604020202020204" pitchFamily="34" charset="0"/>
              </a:rPr>
              <a:t>incto</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etusda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delectet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eaque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simusda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ndanimus</a:t>
            </a:r>
            <a:r>
              <a:rPr lang="en-US" sz="2670" dirty="0">
                <a:latin typeface="Arial" panose="020B0604020202020204" pitchFamily="34" charset="0"/>
                <a:cs typeface="Arial" panose="020B0604020202020204" pitchFamily="34" charset="0"/>
              </a:rPr>
              <a:t>, sin </a:t>
            </a:r>
            <a:r>
              <a:rPr lang="en-US" sz="2670" dirty="0" err="1">
                <a:latin typeface="Arial" panose="020B0604020202020204" pitchFamily="34" charset="0"/>
                <a:cs typeface="Arial" panose="020B0604020202020204" pitchFamily="34" charset="0"/>
              </a:rPr>
              <a:t>cori</a:t>
            </a:r>
            <a:r>
              <a:rPr lang="en-US" sz="2670" dirty="0">
                <a:latin typeface="Arial" panose="020B0604020202020204" pitchFamily="34" charset="0"/>
                <a:cs typeface="Arial" panose="020B0604020202020204" pitchFamily="34" charset="0"/>
              </a:rPr>
              <a:t> rem id </a:t>
            </a:r>
            <a:r>
              <a:rPr lang="en-US" sz="2670" dirty="0" err="1">
                <a:latin typeface="Arial" panose="020B0604020202020204" pitchFamily="34" charset="0"/>
                <a:cs typeface="Arial" panose="020B0604020202020204" pitchFamily="34" charset="0"/>
              </a:rPr>
              <a:t>maximillut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hari</a:t>
            </a:r>
            <a:r>
              <a:rPr lang="en-US" sz="2670" dirty="0">
                <a:latin typeface="Arial" panose="020B0604020202020204" pitchFamily="34" charset="0"/>
                <a:cs typeface="Arial" panose="020B0604020202020204" pitchFamily="34" charset="0"/>
              </a:rPr>
              <a:t> con </a:t>
            </a:r>
            <a:r>
              <a:rPr lang="en-US" sz="2670" dirty="0" err="1">
                <a:latin typeface="Arial" panose="020B0604020202020204" pitchFamily="34" charset="0"/>
                <a:cs typeface="Arial" panose="020B0604020202020204" pitchFamily="34" charset="0"/>
              </a:rPr>
              <a:t>ea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quiam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quam</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enduci</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idunt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corecta</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alicimp</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oriaeperum</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iusaeped</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unt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quis</a:t>
            </a:r>
            <a:r>
              <a:rPr lang="en-US" sz="2670" dirty="0">
                <a:latin typeface="Arial" panose="020B0604020202020204" pitchFamily="34" charset="0"/>
                <a:cs typeface="Arial" panose="020B0604020202020204" pitchFamily="34" charset="0"/>
              </a:rPr>
              <a:t> et </a:t>
            </a:r>
            <a:r>
              <a:rPr lang="en-US" sz="2670" dirty="0" err="1">
                <a:latin typeface="Arial" panose="020B0604020202020204" pitchFamily="34" charset="0"/>
                <a:cs typeface="Arial" panose="020B0604020202020204" pitchFamily="34" charset="0"/>
              </a:rPr>
              <a:t>ut</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abor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ame</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alis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utatur</a:t>
            </a:r>
            <a:r>
              <a:rPr lang="en-US" sz="2670" dirty="0">
                <a:latin typeface="Arial" panose="020B0604020202020204" pitchFamily="34" charset="0"/>
                <a:cs typeface="Arial" panose="020B0604020202020204" pitchFamily="34" charset="0"/>
              </a:rPr>
              <a:t> as </a:t>
            </a:r>
            <a:r>
              <a:rPr lang="en-US" sz="2670" dirty="0" err="1">
                <a:latin typeface="Arial" panose="020B0604020202020204" pitchFamily="34" charset="0"/>
                <a:cs typeface="Arial" panose="020B0604020202020204" pitchFamily="34" charset="0"/>
              </a:rPr>
              <a:t>senet</a:t>
            </a:r>
            <a:r>
              <a:rPr lang="en-US" sz="2670" dirty="0">
                <a:latin typeface="Arial" panose="020B0604020202020204" pitchFamily="34" charset="0"/>
                <a:cs typeface="Arial" panose="020B0604020202020204" pitchFamily="34" charset="0"/>
              </a:rPr>
              <a:t> a </a:t>
            </a:r>
            <a:r>
              <a:rPr lang="en-US" sz="2670" dirty="0" err="1">
                <a:latin typeface="Arial" panose="020B0604020202020204" pitchFamily="34" charset="0"/>
                <a:cs typeface="Arial" panose="020B0604020202020204" pitchFamily="34" charset="0"/>
              </a:rPr>
              <a:t>quibus</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dolutatur</a:t>
            </a:r>
            <a:r>
              <a:rPr lang="en-US" sz="2670" dirty="0">
                <a:latin typeface="Arial" panose="020B0604020202020204" pitchFamily="34" charset="0"/>
                <a:cs typeface="Arial" panose="020B0604020202020204" pitchFamily="34" charset="0"/>
              </a:rPr>
              <a:t> </a:t>
            </a:r>
            <a:r>
              <a:rPr lang="en-US" sz="2670" dirty="0" err="1">
                <a:latin typeface="Arial" panose="020B0604020202020204" pitchFamily="34" charset="0"/>
                <a:cs typeface="Arial" panose="020B0604020202020204" pitchFamily="34" charset="0"/>
              </a:rPr>
              <a:t>sedit</a:t>
            </a:r>
            <a:endParaRPr lang="en-US" sz="2670" dirty="0">
              <a:latin typeface="Arial" panose="020B0604020202020204" pitchFamily="34" charset="0"/>
              <a:cs typeface="Arial" panose="020B0604020202020204" pitchFamily="34" charset="0"/>
            </a:endParaRPr>
          </a:p>
        </p:txBody>
      </p:sp>
      <p:sp>
        <p:nvSpPr>
          <p:cNvPr id="37" name="TextBox 36">
            <a:extLst>
              <a:ext uri="{FF2B5EF4-FFF2-40B4-BE49-F238E27FC236}">
                <a16:creationId xmlns:a16="http://schemas.microsoft.com/office/drawing/2014/main" id="{1553FEAC-AA05-4A4F-AF3D-DD757E698B02}"/>
              </a:ext>
            </a:extLst>
          </p:cNvPr>
          <p:cNvSpPr txBox="1"/>
          <p:nvPr/>
        </p:nvSpPr>
        <p:spPr>
          <a:xfrm>
            <a:off x="1176338" y="29613568"/>
            <a:ext cx="11168062" cy="1323632"/>
          </a:xfrm>
          <a:prstGeom prst="rect">
            <a:avLst/>
          </a:prstGeom>
          <a:noFill/>
        </p:spPr>
        <p:txBody>
          <a:bodyPr wrap="square" rtlCol="0">
            <a:spAutoFit/>
          </a:bodyPr>
          <a:lstStyle/>
          <a:p>
            <a:r>
              <a:rPr lang="en-US" sz="2667" dirty="0">
                <a:latin typeface="Arial" panose="020B0604020202020204" pitchFamily="34" charset="0"/>
                <a:cs typeface="Arial" panose="020B0604020202020204" pitchFamily="34" charset="0"/>
              </a:rPr>
              <a:t>Ga. </a:t>
            </a:r>
            <a:r>
              <a:rPr lang="en-US" sz="2667" dirty="0" err="1">
                <a:latin typeface="Arial" panose="020B0604020202020204" pitchFamily="34" charset="0"/>
                <a:cs typeface="Arial" panose="020B0604020202020204" pitchFamily="34" charset="0"/>
              </a:rPr>
              <a:t>Oviduntusam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exerum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fugitat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quae</a:t>
            </a:r>
            <a:r>
              <a:rPr lang="en-US" sz="2667" dirty="0">
                <a:latin typeface="Arial" panose="020B0604020202020204" pitchFamily="34" charset="0"/>
                <a:cs typeface="Arial" panose="020B0604020202020204" pitchFamily="34" charset="0"/>
              </a:rPr>
              <a:t> el </a:t>
            </a:r>
            <a:r>
              <a:rPr lang="en-US" sz="2667" dirty="0" err="1">
                <a:latin typeface="Arial" panose="020B0604020202020204" pitchFamily="34" charset="0"/>
                <a:cs typeface="Arial" panose="020B0604020202020204" pitchFamily="34" charset="0"/>
              </a:rPr>
              <a:t>exersperum</a:t>
            </a:r>
            <a:r>
              <a:rPr lang="en-US" sz="2667" dirty="0">
                <a:latin typeface="Arial" panose="020B0604020202020204" pitchFamily="34" charset="0"/>
                <a:cs typeface="Arial" panose="020B0604020202020204" pitchFamily="34" charset="0"/>
              </a:rPr>
              <a:t> qui </a:t>
            </a:r>
            <a:r>
              <a:rPr lang="en-US" sz="2667" dirty="0" err="1">
                <a:latin typeface="Arial" panose="020B0604020202020204" pitchFamily="34" charset="0"/>
                <a:cs typeface="Arial" panose="020B0604020202020204" pitchFamily="34" charset="0"/>
              </a:rPr>
              <a:t>corum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sitas</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officiat</a:t>
            </a:r>
            <a:r>
              <a:rPr lang="en-US" sz="2667" dirty="0">
                <a:latin typeface="Arial" panose="020B0604020202020204" pitchFamily="34" charset="0"/>
                <a:cs typeface="Arial" panose="020B0604020202020204" pitchFamily="34" charset="0"/>
              </a:rPr>
              <a:t> am el </a:t>
            </a:r>
            <a:r>
              <a:rPr lang="en-US" sz="2667" dirty="0" err="1">
                <a:latin typeface="Arial" panose="020B0604020202020204" pitchFamily="34" charset="0"/>
                <a:cs typeface="Arial" panose="020B0604020202020204" pitchFamily="34" charset="0"/>
              </a:rPr>
              <a:t>inust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dunt</a:t>
            </a:r>
            <a:r>
              <a:rPr lang="en-US" sz="2667" dirty="0">
                <a:latin typeface="Arial" panose="020B0604020202020204" pitchFamily="34" charset="0"/>
                <a:cs typeface="Arial" panose="020B0604020202020204" pitchFamily="34" charset="0"/>
              </a:rPr>
              <a:t> mint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il</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mintis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a:t>
            </a:r>
            <a:r>
              <a:rPr lang="en-US" sz="2667" dirty="0">
                <a:latin typeface="Arial" panose="020B0604020202020204" pitchFamily="34" charset="0"/>
                <a:cs typeface="Arial" panose="020B0604020202020204" pitchFamily="34" charset="0"/>
              </a:rPr>
              <a:t> maxim </a:t>
            </a:r>
            <a:r>
              <a:rPr lang="en-US" sz="2667" dirty="0" err="1">
                <a:latin typeface="Arial" panose="020B0604020202020204" pitchFamily="34" charset="0"/>
                <a:cs typeface="Arial" panose="020B0604020202020204" pitchFamily="34" charset="0"/>
              </a:rPr>
              <a:t>dolupiet</a:t>
            </a:r>
            <a:endParaRPr lang="en-US" sz="2667" dirty="0">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3B3E8C05-5E89-C749-88C4-06038657C901}"/>
              </a:ext>
            </a:extLst>
          </p:cNvPr>
          <p:cNvSpPr txBox="1"/>
          <p:nvPr/>
        </p:nvSpPr>
        <p:spPr>
          <a:xfrm>
            <a:off x="31546800" y="16414346"/>
            <a:ext cx="11168062" cy="2554930"/>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Vitam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voloria</a:t>
            </a:r>
            <a:r>
              <a:rPr lang="en-US" sz="2667" dirty="0">
                <a:latin typeface="Arial" panose="020B0604020202020204" pitchFamily="34" charset="0"/>
                <a:cs typeface="Arial" panose="020B0604020202020204" pitchFamily="34" charset="0"/>
              </a:rPr>
              <a:t> con et, cum </a:t>
            </a:r>
            <a:r>
              <a:rPr lang="en-US" sz="2667" dirty="0" err="1">
                <a:latin typeface="Arial" panose="020B0604020202020204" pitchFamily="34" charset="0"/>
                <a:cs typeface="Arial" panose="020B0604020202020204" pitchFamily="34" charset="0"/>
              </a:rPr>
              <a:t>laboreium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nam</a:t>
            </a:r>
            <a:r>
              <a:rPr lang="en-US" sz="2667" dirty="0">
                <a:latin typeface="Arial" panose="020B0604020202020204" pitchFamily="34" charset="0"/>
                <a:cs typeface="Arial" panose="020B0604020202020204" pitchFamily="34" charset="0"/>
              </a:rPr>
              <a:t> cum,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paris</a:t>
            </a:r>
            <a:r>
              <a:rPr lang="en-US" sz="2667" dirty="0">
                <a:latin typeface="Arial" panose="020B0604020202020204" pitchFamily="34" charset="0"/>
                <a:cs typeface="Arial" panose="020B0604020202020204" pitchFamily="34" charset="0"/>
              </a:rPr>
              <a:t> as core </a:t>
            </a:r>
            <a:r>
              <a:rPr lang="en-US" sz="2667" dirty="0" err="1">
                <a:latin typeface="Arial" panose="020B0604020202020204" pitchFamily="34" charset="0"/>
                <a:cs typeface="Arial" panose="020B0604020202020204" pitchFamily="34" charset="0"/>
              </a:rPr>
              <a:t>volorest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exceatur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voluptas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eumquatendit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landignam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lantur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sania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escidit</a:t>
            </a:r>
            <a:r>
              <a:rPr lang="en-US" sz="2667" dirty="0">
                <a:latin typeface="Arial" panose="020B0604020202020204" pitchFamily="34" charset="0"/>
                <a:cs typeface="Arial" panose="020B0604020202020204" pitchFamily="34" charset="0"/>
              </a:rPr>
              <a:t> min </a:t>
            </a:r>
            <a:r>
              <a:rPr lang="en-US" sz="2667" dirty="0" err="1">
                <a:latin typeface="Arial" panose="020B0604020202020204" pitchFamily="34" charset="0"/>
                <a:cs typeface="Arial" panose="020B0604020202020204" pitchFamily="34" charset="0"/>
              </a:rPr>
              <a:t>reruptiaero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velis</a:t>
            </a:r>
            <a:r>
              <a:rPr lang="en-US" sz="2667" dirty="0">
                <a:latin typeface="Arial" panose="020B0604020202020204" pitchFamily="34" charset="0"/>
                <a:cs typeface="Arial" panose="020B0604020202020204" pitchFamily="34" charset="0"/>
              </a:rPr>
              <a:t> maximus </a:t>
            </a:r>
            <a:r>
              <a:rPr lang="en-US" sz="2667" dirty="0" err="1">
                <a:latin typeface="Arial" panose="020B0604020202020204" pitchFamily="34" charset="0"/>
                <a:cs typeface="Arial" panose="020B0604020202020204" pitchFamily="34" charset="0"/>
              </a:rPr>
              <a:t>aut</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sequidisit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omnient</a:t>
            </a:r>
            <a:r>
              <a:rPr lang="en-US" sz="2667" dirty="0">
                <a:latin typeface="Arial" panose="020B0604020202020204" pitchFamily="34" charset="0"/>
                <a:cs typeface="Arial" panose="020B0604020202020204" pitchFamily="34" charset="0"/>
              </a:rPr>
              <a:t> hit lam </a:t>
            </a:r>
            <a:r>
              <a:rPr lang="en-US" sz="2667" dirty="0" err="1">
                <a:latin typeface="Arial" panose="020B0604020202020204" pitchFamily="34" charset="0"/>
                <a:cs typeface="Arial" panose="020B0604020202020204" pitchFamily="34" charset="0"/>
              </a:rPr>
              <a:t>eicias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modio</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nisin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pediam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cust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accaborit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corehen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dendae</a:t>
            </a:r>
            <a:r>
              <a:rPr lang="en-US" sz="2667" dirty="0">
                <a:latin typeface="Arial" panose="020B0604020202020204" pitchFamily="34" charset="0"/>
                <a:cs typeface="Arial" panose="020B0604020202020204" pitchFamily="34" charset="0"/>
              </a:rPr>
              <a:t> nonet </a:t>
            </a:r>
            <a:r>
              <a:rPr lang="en-US" sz="2667" dirty="0" err="1">
                <a:latin typeface="Arial" panose="020B0604020202020204" pitchFamily="34" charset="0"/>
                <a:cs typeface="Arial" panose="020B0604020202020204" pitchFamily="34" charset="0"/>
              </a:rPr>
              <a:t>eliquam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aperorepe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autatem</a:t>
            </a:r>
            <a:endParaRPr lang="en-US" sz="2667" dirty="0">
              <a:latin typeface="Arial" panose="020B0604020202020204" pitchFamily="34" charset="0"/>
              <a:cs typeface="Arial" panose="020B0604020202020204" pitchFamily="34" charset="0"/>
            </a:endParaRPr>
          </a:p>
        </p:txBody>
      </p:sp>
      <p:sp>
        <p:nvSpPr>
          <p:cNvPr id="39" name="Rectangle 38">
            <a:extLst>
              <a:ext uri="{FF2B5EF4-FFF2-40B4-BE49-F238E27FC236}">
                <a16:creationId xmlns:a16="http://schemas.microsoft.com/office/drawing/2014/main" id="{C7DE2DA9-C0FA-B647-BAB0-69DE39CD4BA9}"/>
              </a:ext>
            </a:extLst>
          </p:cNvPr>
          <p:cNvSpPr/>
          <p:nvPr/>
        </p:nvSpPr>
        <p:spPr>
          <a:xfrm>
            <a:off x="13328651"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0" name="Rectangle 39">
            <a:extLst>
              <a:ext uri="{FF2B5EF4-FFF2-40B4-BE49-F238E27FC236}">
                <a16:creationId xmlns:a16="http://schemas.microsoft.com/office/drawing/2014/main" id="{BD996E66-816A-1646-A760-ED2557CE70B7}"/>
              </a:ext>
            </a:extLst>
          </p:cNvPr>
          <p:cNvSpPr/>
          <p:nvPr/>
        </p:nvSpPr>
        <p:spPr>
          <a:xfrm>
            <a:off x="13328651" y="25468642"/>
            <a:ext cx="17205324" cy="5468559"/>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1" name="TextBox 40">
            <a:extLst>
              <a:ext uri="{FF2B5EF4-FFF2-40B4-BE49-F238E27FC236}">
                <a16:creationId xmlns:a16="http://schemas.microsoft.com/office/drawing/2014/main" id="{A0B6A1CE-2C0B-2949-B621-6800A1F0E250}"/>
              </a:ext>
            </a:extLst>
          </p:cNvPr>
          <p:cNvSpPr txBox="1"/>
          <p:nvPr/>
        </p:nvSpPr>
        <p:spPr>
          <a:xfrm>
            <a:off x="13328651" y="21789607"/>
            <a:ext cx="17205325" cy="3375796"/>
          </a:xfrm>
          <a:prstGeom prst="rect">
            <a:avLst/>
          </a:prstGeom>
          <a:noFill/>
        </p:spPr>
        <p:txBody>
          <a:bodyPr wrap="square" rtlCol="0">
            <a:spAutoFit/>
          </a:bodyPr>
          <a:lstStyle/>
          <a:p>
            <a:r>
              <a:rPr lang="en-US" sz="2667" dirty="0" err="1">
                <a:latin typeface="Arial" panose="020B0604020202020204" pitchFamily="34" charset="0"/>
                <a:cs typeface="Arial" panose="020B0604020202020204" pitchFamily="34" charset="0"/>
              </a:rPr>
              <a:t>Imintem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itius</a:t>
            </a:r>
            <a:r>
              <a:rPr lang="en-US" sz="2667" dirty="0">
                <a:latin typeface="Arial" panose="020B0604020202020204" pitchFamily="34" charset="0"/>
                <a:cs typeface="Arial" panose="020B0604020202020204" pitchFamily="34" charset="0"/>
              </a:rPr>
              <a:t>, nus id </a:t>
            </a:r>
            <a:r>
              <a:rPr lang="en-US" sz="2667" dirty="0" err="1">
                <a:latin typeface="Arial" panose="020B0604020202020204" pitchFamily="34" charset="0"/>
                <a:cs typeface="Arial" panose="020B0604020202020204" pitchFamily="34" charset="0"/>
              </a:rPr>
              <a:t>quat</a:t>
            </a:r>
            <a:r>
              <a:rPr lang="en-US" sz="2667" dirty="0">
                <a:latin typeface="Arial" panose="020B0604020202020204" pitchFamily="34" charset="0"/>
                <a:cs typeface="Arial" panose="020B0604020202020204" pitchFamily="34" charset="0"/>
              </a:rPr>
              <a:t> animus </a:t>
            </a:r>
            <a:r>
              <a:rPr lang="en-US" sz="2667" dirty="0" err="1">
                <a:latin typeface="Arial" panose="020B0604020202020204" pitchFamily="34" charset="0"/>
                <a:cs typeface="Arial" panose="020B0604020202020204" pitchFamily="34" charset="0"/>
              </a:rPr>
              <a:t>auda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platust</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imin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perovitasped</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ipsus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maios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eume</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a </a:t>
            </a:r>
            <a:r>
              <a:rPr lang="en-US" sz="2667" dirty="0" err="1">
                <a:latin typeface="Arial" panose="020B0604020202020204" pitchFamily="34" charset="0"/>
                <a:cs typeface="Arial" panose="020B0604020202020204" pitchFamily="34" charset="0"/>
              </a:rPr>
              <a:t>dolupit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bea</a:t>
            </a:r>
            <a:r>
              <a:rPr lang="en-US" sz="2667" dirty="0">
                <a:latin typeface="Arial" panose="020B0604020202020204" pitchFamily="34" charset="0"/>
                <a:cs typeface="Arial" panose="020B0604020202020204" pitchFamily="34" charset="0"/>
              </a:rPr>
              <a:t> natis </a:t>
            </a:r>
            <a:r>
              <a:rPr lang="en-US" sz="2667" dirty="0" err="1">
                <a:latin typeface="Arial" panose="020B0604020202020204" pitchFamily="34" charset="0"/>
                <a:cs typeface="Arial" panose="020B0604020202020204" pitchFamily="34" charset="0"/>
              </a:rPr>
              <a:t>dolupta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simperiae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nate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ulparis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magnieniam</a:t>
            </a:r>
            <a:r>
              <a:rPr lang="en-US" sz="2667" dirty="0">
                <a:latin typeface="Arial" panose="020B0604020202020204" pitchFamily="34" charset="0"/>
                <a:cs typeface="Arial" panose="020B0604020202020204" pitchFamily="34" charset="0"/>
              </a:rPr>
              <a:t>, to </a:t>
            </a:r>
            <a:r>
              <a:rPr lang="en-US" sz="2667" dirty="0" err="1">
                <a:latin typeface="Arial" panose="020B0604020202020204" pitchFamily="34" charset="0"/>
                <a:cs typeface="Arial" panose="020B0604020202020204" pitchFamily="34" charset="0"/>
              </a:rPr>
              <a:t>intotatur</a:t>
            </a:r>
            <a:r>
              <a:rPr lang="en-US" sz="2667" dirty="0">
                <a:latin typeface="Arial" panose="020B0604020202020204" pitchFamily="34" charset="0"/>
                <a:cs typeface="Arial" panose="020B0604020202020204" pitchFamily="34" charset="0"/>
              </a:rPr>
              <a:t>?</a:t>
            </a:r>
          </a:p>
          <a:p>
            <a:r>
              <a:rPr lang="en-US" sz="2667" dirty="0" err="1">
                <a:latin typeface="Arial" panose="020B0604020202020204" pitchFamily="34" charset="0"/>
                <a:cs typeface="Arial" panose="020B0604020202020204" pitchFamily="34" charset="0"/>
              </a:rPr>
              <a:t>Sunto</a:t>
            </a:r>
            <a:r>
              <a:rPr lang="en-US" sz="2667" dirty="0">
                <a:latin typeface="Arial" panose="020B0604020202020204" pitchFamily="34" charset="0"/>
                <a:cs typeface="Arial" panose="020B0604020202020204" pitchFamily="34" charset="0"/>
              </a:rPr>
              <a:t> into </a:t>
            </a:r>
            <a:r>
              <a:rPr lang="en-US" sz="2667" dirty="0" err="1">
                <a:latin typeface="Arial" panose="020B0604020202020204" pitchFamily="34" charset="0"/>
                <a:cs typeface="Arial" panose="020B0604020202020204" pitchFamily="34" charset="0"/>
              </a:rPr>
              <a:t>temperi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aturerum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identio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nsectatem</a:t>
            </a:r>
            <a:r>
              <a:rPr lang="en-US" sz="2667" dirty="0">
                <a:latin typeface="Arial" panose="020B0604020202020204" pitchFamily="34" charset="0"/>
                <a:cs typeface="Arial" panose="020B0604020202020204" pitchFamily="34" charset="0"/>
              </a:rPr>
              <a:t> quo </a:t>
            </a:r>
            <a:r>
              <a:rPr lang="en-US" sz="2667" dirty="0" err="1">
                <a:latin typeface="Arial" panose="020B0604020202020204" pitchFamily="34" charset="0"/>
                <a:cs typeface="Arial" panose="020B0604020202020204" pitchFamily="34" charset="0"/>
              </a:rPr>
              <a:t>dolorum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Itiatur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vendus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quodis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reria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volupienis</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posto</a:t>
            </a:r>
            <a:r>
              <a:rPr lang="en-US" sz="2667" dirty="0">
                <a:latin typeface="Arial" panose="020B0604020202020204" pitchFamily="34" charset="0"/>
                <a:cs typeface="Arial" panose="020B0604020202020204" pitchFamily="34" charset="0"/>
              </a:rPr>
              <a:t> dolor </a:t>
            </a:r>
            <a:r>
              <a:rPr lang="en-US" sz="2667" dirty="0" err="1">
                <a:latin typeface="Arial" panose="020B0604020202020204" pitchFamily="34" charset="0"/>
                <a:cs typeface="Arial" panose="020B0604020202020204" pitchFamily="34" charset="0"/>
              </a:rPr>
              <a:t>sam</a:t>
            </a:r>
            <a:r>
              <a:rPr lang="en-US" sz="2667" dirty="0">
                <a:latin typeface="Arial" panose="020B0604020202020204" pitchFamily="34" charset="0"/>
                <a:cs typeface="Arial" panose="020B0604020202020204" pitchFamily="34" charset="0"/>
              </a:rPr>
              <a:t> debit </a:t>
            </a:r>
            <a:r>
              <a:rPr lang="en-US" sz="2667" dirty="0" err="1">
                <a:latin typeface="Arial" panose="020B0604020202020204" pitchFamily="34" charset="0"/>
                <a:cs typeface="Arial" panose="020B0604020202020204" pitchFamily="34" charset="0"/>
              </a:rPr>
              <a:t>experumet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odit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ut</a:t>
            </a:r>
            <a:r>
              <a:rPr lang="en-US" sz="2667" dirty="0">
                <a:latin typeface="Arial" panose="020B0604020202020204" pitchFamily="34" charset="0"/>
                <a:cs typeface="Arial" panose="020B0604020202020204" pitchFamily="34" charset="0"/>
              </a:rPr>
              <a:t> id </a:t>
            </a:r>
            <a:r>
              <a:rPr lang="en-US" sz="2667" dirty="0" err="1">
                <a:latin typeface="Arial" panose="020B0604020202020204" pitchFamily="34" charset="0"/>
                <a:cs typeface="Arial" panose="020B0604020202020204" pitchFamily="34" charset="0"/>
              </a:rPr>
              <a:t>molorrum</a:t>
            </a:r>
            <a:r>
              <a:rPr lang="en-US" sz="2667" dirty="0">
                <a:latin typeface="Arial" panose="020B0604020202020204" pitchFamily="34" charset="0"/>
                <a:cs typeface="Arial" panose="020B0604020202020204" pitchFamily="34" charset="0"/>
              </a:rPr>
              <a:t> que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fuga</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volorioraes</a:t>
            </a:r>
            <a:r>
              <a:rPr lang="en-US" sz="2667" dirty="0">
                <a:latin typeface="Arial" panose="020B0604020202020204" pitchFamily="34" charset="0"/>
                <a:cs typeface="Arial" panose="020B0604020202020204" pitchFamily="34" charset="0"/>
              </a:rPr>
              <a:t> alit, que </a:t>
            </a:r>
            <a:r>
              <a:rPr lang="en-US" sz="2667" dirty="0" err="1">
                <a:latin typeface="Arial" panose="020B0604020202020204" pitchFamily="34" charset="0"/>
                <a:cs typeface="Arial" panose="020B0604020202020204" pitchFamily="34" charset="0"/>
              </a:rPr>
              <a:t>plitati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onemporro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entorio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rumendi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simenimus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mossimus</a:t>
            </a:r>
            <a:r>
              <a:rPr lang="en-US" sz="2667" dirty="0">
                <a:latin typeface="Arial" panose="020B0604020202020204" pitchFamily="34" charset="0"/>
                <a:cs typeface="Arial" panose="020B0604020202020204" pitchFamily="34" charset="0"/>
              </a:rPr>
              <a:t> re </a:t>
            </a:r>
            <a:r>
              <a:rPr lang="en-US" sz="2667" dirty="0" err="1">
                <a:latin typeface="Arial" panose="020B0604020202020204" pitchFamily="34" charset="0"/>
                <a:cs typeface="Arial" panose="020B0604020202020204" pitchFamily="34" charset="0"/>
              </a:rPr>
              <a:t>officit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mo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officae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etur</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volorem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optae</a:t>
            </a:r>
            <a:r>
              <a:rPr lang="en-US" sz="2667" dirty="0">
                <a:latin typeface="Arial" panose="020B0604020202020204" pitchFamily="34" charset="0"/>
                <a:cs typeface="Arial" panose="020B0604020202020204" pitchFamily="34" charset="0"/>
              </a:rPr>
              <a:t>. Ut </a:t>
            </a:r>
            <a:r>
              <a:rPr lang="en-US" sz="2667" dirty="0" err="1">
                <a:latin typeface="Arial" panose="020B0604020202020204" pitchFamily="34" charset="0"/>
                <a:cs typeface="Arial" panose="020B0604020202020204" pitchFamily="34" charset="0"/>
              </a:rPr>
              <a:t>ipsam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esto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temquas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dolores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sitiandi</a:t>
            </a:r>
            <a:r>
              <a:rPr lang="en-US" sz="2667" dirty="0">
                <a:latin typeface="Arial" panose="020B0604020202020204" pitchFamily="34" charset="0"/>
                <a:cs typeface="Arial" panose="020B0604020202020204" pitchFamily="34" charset="0"/>
              </a:rPr>
              <a:t> arum </a:t>
            </a:r>
            <a:r>
              <a:rPr lang="en-US" sz="2667" dirty="0" err="1">
                <a:latin typeface="Arial" panose="020B0604020202020204" pitchFamily="34" charset="0"/>
                <a:cs typeface="Arial" panose="020B0604020202020204" pitchFamily="34" charset="0"/>
              </a:rPr>
              <a:t>ipicien</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debisimus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doluptatius</a:t>
            </a:r>
            <a:r>
              <a:rPr lang="en-US" sz="2667" dirty="0">
                <a:latin typeface="Arial" panose="020B0604020202020204" pitchFamily="34" charset="0"/>
                <a:cs typeface="Arial" panose="020B0604020202020204" pitchFamily="34" charset="0"/>
              </a:rPr>
              <a:t>.</a:t>
            </a:r>
          </a:p>
          <a:p>
            <a:r>
              <a:rPr lang="en-US" sz="2667" dirty="0">
                <a:latin typeface="Arial" panose="020B0604020202020204" pitchFamily="34" charset="0"/>
                <a:cs typeface="Arial" panose="020B0604020202020204" pitchFamily="34" charset="0"/>
              </a:rPr>
              <a:t>As </a:t>
            </a:r>
            <a:r>
              <a:rPr lang="en-US" sz="2667" dirty="0" err="1">
                <a:latin typeface="Arial" panose="020B0604020202020204" pitchFamily="34" charset="0"/>
                <a:cs typeface="Arial" panose="020B0604020202020204" pitchFamily="34" charset="0"/>
              </a:rPr>
              <a:t>verepe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sectis</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enda</a:t>
            </a:r>
            <a:r>
              <a:rPr lang="en-US" sz="2667" dirty="0">
                <a:latin typeface="Arial" panose="020B0604020202020204" pitchFamily="34" charset="0"/>
                <a:cs typeface="Arial" panose="020B0604020202020204" pitchFamily="34" charset="0"/>
              </a:rPr>
              <a:t> di </a:t>
            </a:r>
            <a:r>
              <a:rPr lang="en-US" sz="2667" dirty="0" err="1">
                <a:latin typeface="Arial" panose="020B0604020202020204" pitchFamily="34" charset="0"/>
                <a:cs typeface="Arial" panose="020B0604020202020204" pitchFamily="34" charset="0"/>
              </a:rPr>
              <a:t>incto</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etusda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delectet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eaque</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simusda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ndanimus</a:t>
            </a:r>
            <a:r>
              <a:rPr lang="en-US" sz="2667" dirty="0">
                <a:latin typeface="Arial" panose="020B0604020202020204" pitchFamily="34" charset="0"/>
                <a:cs typeface="Arial" panose="020B0604020202020204" pitchFamily="34" charset="0"/>
              </a:rPr>
              <a:t>, sin </a:t>
            </a:r>
            <a:r>
              <a:rPr lang="en-US" sz="2667" dirty="0" err="1">
                <a:latin typeface="Arial" panose="020B0604020202020204" pitchFamily="34" charset="0"/>
                <a:cs typeface="Arial" panose="020B0604020202020204" pitchFamily="34" charset="0"/>
              </a:rPr>
              <a:t>cori</a:t>
            </a:r>
            <a:r>
              <a:rPr lang="en-US" sz="2667" dirty="0">
                <a:latin typeface="Arial" panose="020B0604020202020204" pitchFamily="34" charset="0"/>
                <a:cs typeface="Arial" panose="020B0604020202020204" pitchFamily="34" charset="0"/>
              </a:rPr>
              <a:t> rem id </a:t>
            </a:r>
            <a:r>
              <a:rPr lang="en-US" sz="2667" dirty="0" err="1">
                <a:latin typeface="Arial" panose="020B0604020202020204" pitchFamily="34" charset="0"/>
                <a:cs typeface="Arial" panose="020B0604020202020204" pitchFamily="34" charset="0"/>
              </a:rPr>
              <a:t>maximillut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hari</a:t>
            </a:r>
            <a:r>
              <a:rPr lang="en-US" sz="2667" dirty="0">
                <a:latin typeface="Arial" panose="020B0604020202020204" pitchFamily="34" charset="0"/>
                <a:cs typeface="Arial" panose="020B0604020202020204" pitchFamily="34" charset="0"/>
              </a:rPr>
              <a:t> con </a:t>
            </a:r>
            <a:r>
              <a:rPr lang="en-US" sz="2667" dirty="0" err="1">
                <a:latin typeface="Arial" panose="020B0604020202020204" pitchFamily="34" charset="0"/>
                <a:cs typeface="Arial" panose="020B0604020202020204" pitchFamily="34" charset="0"/>
              </a:rPr>
              <a:t>ea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quiam</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quam</a:t>
            </a:r>
            <a:r>
              <a:rPr lang="en-US" sz="2667" dirty="0">
                <a:latin typeface="Arial" panose="020B0604020202020204" pitchFamily="34" charset="0"/>
                <a:cs typeface="Arial" panose="020B0604020202020204" pitchFamily="34" charset="0"/>
              </a:rPr>
              <a:t> et </a:t>
            </a:r>
            <a:r>
              <a:rPr lang="en-US" sz="2667" dirty="0" err="1">
                <a:latin typeface="Arial" panose="020B0604020202020204" pitchFamily="34" charset="0"/>
                <a:cs typeface="Arial" panose="020B0604020202020204" pitchFamily="34" charset="0"/>
              </a:rPr>
              <a:t>enduci</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idunt</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corecta</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alicimp</a:t>
            </a:r>
            <a:r>
              <a:rPr lang="en-US" sz="2667" dirty="0">
                <a:latin typeface="Arial" panose="020B0604020202020204" pitchFamily="34" charset="0"/>
                <a:cs typeface="Arial" panose="020B0604020202020204" pitchFamily="34" charset="0"/>
              </a:rPr>
              <a:t> </a:t>
            </a:r>
            <a:r>
              <a:rPr lang="en-US" sz="2667" dirty="0" err="1">
                <a:latin typeface="Arial" panose="020B0604020202020204" pitchFamily="34" charset="0"/>
                <a:cs typeface="Arial" panose="020B0604020202020204" pitchFamily="34" charset="0"/>
              </a:rPr>
              <a:t>oriaeperum</a:t>
            </a:r>
            <a:r>
              <a:rPr lang="en-US" sz="2667" dirty="0">
                <a:latin typeface="Arial" panose="020B0604020202020204" pitchFamily="34" charset="0"/>
                <a:cs typeface="Arial" panose="020B0604020202020204" pitchFamily="34" charset="0"/>
              </a:rPr>
              <a:t> et</a:t>
            </a:r>
          </a:p>
        </p:txBody>
      </p:sp>
      <p:sp>
        <p:nvSpPr>
          <p:cNvPr id="44" name="Rectangle 43">
            <a:extLst>
              <a:ext uri="{FF2B5EF4-FFF2-40B4-BE49-F238E27FC236}">
                <a16:creationId xmlns:a16="http://schemas.microsoft.com/office/drawing/2014/main" id="{6780C416-DE7F-914E-8C82-600B6E79BAE9}"/>
              </a:ext>
            </a:extLst>
          </p:cNvPr>
          <p:cNvSpPr/>
          <p:nvPr/>
        </p:nvSpPr>
        <p:spPr>
          <a:xfrm>
            <a:off x="1176338" y="21558856"/>
            <a:ext cx="11168062" cy="767371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5" name="Rectangle 44">
            <a:extLst>
              <a:ext uri="{FF2B5EF4-FFF2-40B4-BE49-F238E27FC236}">
                <a16:creationId xmlns:a16="http://schemas.microsoft.com/office/drawing/2014/main" id="{570EBC1A-B7BA-684D-A15C-B747E969E5C6}"/>
              </a:ext>
            </a:extLst>
          </p:cNvPr>
          <p:cNvSpPr/>
          <p:nvPr/>
        </p:nvSpPr>
        <p:spPr>
          <a:xfrm>
            <a:off x="13328651" y="8893186"/>
            <a:ext cx="17205324" cy="8664950"/>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6" name="Rectangle 45">
            <a:extLst>
              <a:ext uri="{FF2B5EF4-FFF2-40B4-BE49-F238E27FC236}">
                <a16:creationId xmlns:a16="http://schemas.microsoft.com/office/drawing/2014/main" id="{BF260D8A-95EE-2D46-9078-78C1BE44B931}"/>
              </a:ext>
            </a:extLst>
          </p:cNvPr>
          <p:cNvSpPr/>
          <p:nvPr/>
        </p:nvSpPr>
        <p:spPr>
          <a:xfrm>
            <a:off x="31546800" y="8893186"/>
            <a:ext cx="11168062" cy="716184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7" name="Rectangle 46">
            <a:extLst>
              <a:ext uri="{FF2B5EF4-FFF2-40B4-BE49-F238E27FC236}">
                <a16:creationId xmlns:a16="http://schemas.microsoft.com/office/drawing/2014/main" id="{765BF9A9-DA1D-3842-B7AB-E9973EFD220D}"/>
              </a:ext>
            </a:extLst>
          </p:cNvPr>
          <p:cNvSpPr/>
          <p:nvPr/>
        </p:nvSpPr>
        <p:spPr>
          <a:xfrm>
            <a:off x="25184465"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sp>
        <p:nvSpPr>
          <p:cNvPr id="48" name="Rectangle 47">
            <a:extLst>
              <a:ext uri="{FF2B5EF4-FFF2-40B4-BE49-F238E27FC236}">
                <a16:creationId xmlns:a16="http://schemas.microsoft.com/office/drawing/2014/main" id="{9CDEDE25-6CF6-C245-ABB5-841D35C7576C}"/>
              </a:ext>
            </a:extLst>
          </p:cNvPr>
          <p:cNvSpPr/>
          <p:nvPr/>
        </p:nvSpPr>
        <p:spPr>
          <a:xfrm>
            <a:off x="19256558" y="18140554"/>
            <a:ext cx="5349511" cy="3386668"/>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figures</a:t>
            </a:r>
          </a:p>
        </p:txBody>
      </p:sp>
      <p:pic>
        <p:nvPicPr>
          <p:cNvPr id="34" name="Picture 33">
            <a:extLst>
              <a:ext uri="{FF2B5EF4-FFF2-40B4-BE49-F238E27FC236}">
                <a16:creationId xmlns:a16="http://schemas.microsoft.com/office/drawing/2014/main" id="{EF561DDE-A44D-C24C-A5D8-323A3E4E1539}"/>
              </a:ext>
            </a:extLst>
          </p:cNvPr>
          <p:cNvPicPr>
            <a:picLocks noChangeAspect="1"/>
          </p:cNvPicPr>
          <p:nvPr/>
        </p:nvPicPr>
        <p:blipFill>
          <a:blip r:embed="rId2"/>
          <a:stretch>
            <a:fillRect/>
          </a:stretch>
        </p:blipFill>
        <p:spPr>
          <a:xfrm>
            <a:off x="31546800" y="1586945"/>
            <a:ext cx="10046645" cy="1449272"/>
          </a:xfrm>
          <a:prstGeom prst="rect">
            <a:avLst/>
          </a:prstGeom>
        </p:spPr>
      </p:pic>
      <p:sp>
        <p:nvSpPr>
          <p:cNvPr id="35" name="Rectangle 34">
            <a:extLst>
              <a:ext uri="{FF2B5EF4-FFF2-40B4-BE49-F238E27FC236}">
                <a16:creationId xmlns:a16="http://schemas.microsoft.com/office/drawing/2014/main" id="{B77CFDCD-812C-2C41-9122-78CD5534315D}"/>
              </a:ext>
            </a:extLst>
          </p:cNvPr>
          <p:cNvSpPr/>
          <p:nvPr/>
        </p:nvSpPr>
        <p:spPr>
          <a:xfrm>
            <a:off x="29652914" y="3417217"/>
            <a:ext cx="8809037" cy="2784866"/>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42" name="Oval 41">
            <a:extLst>
              <a:ext uri="{FF2B5EF4-FFF2-40B4-BE49-F238E27FC236}">
                <a16:creationId xmlns:a16="http://schemas.microsoft.com/office/drawing/2014/main" id="{6128D07A-226D-5A40-93A9-DCF335039402}"/>
              </a:ext>
            </a:extLst>
          </p:cNvPr>
          <p:cNvSpPr/>
          <p:nvPr/>
        </p:nvSpPr>
        <p:spPr>
          <a:xfrm>
            <a:off x="39004875" y="3417218"/>
            <a:ext cx="3709988" cy="2754983"/>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976" dirty="0">
                <a:latin typeface="Arial" panose="020B0604020202020204" pitchFamily="34" charset="0"/>
                <a:cs typeface="Arial" panose="020B0604020202020204" pitchFamily="34" charset="0"/>
              </a:rPr>
              <a:t>logo</a:t>
            </a:r>
          </a:p>
        </p:txBody>
      </p:sp>
      <p:sp>
        <p:nvSpPr>
          <p:cNvPr id="2" name="TextBox 1">
            <a:extLst>
              <a:ext uri="{FF2B5EF4-FFF2-40B4-BE49-F238E27FC236}">
                <a16:creationId xmlns:a16="http://schemas.microsoft.com/office/drawing/2014/main" id="{5DA38FEE-1BB5-39BF-6F87-3B8750CDC328}"/>
              </a:ext>
            </a:extLst>
          </p:cNvPr>
          <p:cNvSpPr txBox="1"/>
          <p:nvPr/>
        </p:nvSpPr>
        <p:spPr>
          <a:xfrm>
            <a:off x="1176338" y="915942"/>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4" name="TextBox 3">
            <a:extLst>
              <a:ext uri="{FF2B5EF4-FFF2-40B4-BE49-F238E27FC236}">
                <a16:creationId xmlns:a16="http://schemas.microsoft.com/office/drawing/2014/main" id="{DFFC7F4D-0789-DC52-2F23-E22BCBA416A9}"/>
              </a:ext>
            </a:extLst>
          </p:cNvPr>
          <p:cNvSpPr txBox="1"/>
          <p:nvPr/>
        </p:nvSpPr>
        <p:spPr>
          <a:xfrm>
            <a:off x="1176338" y="3941651"/>
            <a:ext cx="26872350" cy="2923877"/>
          </a:xfrm>
          <a:prstGeom prst="rect">
            <a:avLst/>
          </a:prstGeom>
          <a:noFill/>
        </p:spPr>
        <p:txBody>
          <a:bodyPr wrap="square" rtlCol="0">
            <a:spAutoFit/>
          </a:bodyPr>
          <a:lstStyle/>
          <a:p>
            <a:r>
              <a:rPr lang="en-US" sz="4600" b="1" dirty="0">
                <a:latin typeface="Arial" panose="020B0604020202020204" pitchFamily="34" charset="0"/>
                <a:cs typeface="Arial" panose="020B0604020202020204" pitchFamily="34" charset="0"/>
              </a:rPr>
              <a:t>Nicholas Davila</a:t>
            </a:r>
            <a:r>
              <a:rPr lang="en-US" sz="4600" b="1"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 Ka Ming Woo</a:t>
            </a:r>
            <a:r>
              <a:rPr lang="en-US" sz="4600" baseline="30000" dirty="0">
                <a:latin typeface="Arial" panose="020B0604020202020204" pitchFamily="34" charset="0"/>
                <a:cs typeface="Arial" panose="020B0604020202020204" pitchFamily="34" charset="0"/>
              </a:rPr>
              <a:t>2</a:t>
            </a:r>
            <a:br>
              <a:rPr lang="en-US" sz="46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spTree>
    <p:extLst>
      <p:ext uri="{BB962C8B-B14F-4D97-AF65-F5344CB8AC3E}">
        <p14:creationId xmlns:p14="http://schemas.microsoft.com/office/powerpoint/2010/main" val="2287712840"/>
      </p:ext>
    </p:extLst>
  </p:cSld>
  <p:clrMapOvr>
    <a:masterClrMapping/>
  </p:clrMapOvr>
</p:sld>
</file>

<file path=ppt/theme/theme1.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4.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6561</TotalTime>
  <Words>3892</Words>
  <Application>Microsoft Office PowerPoint</Application>
  <PresentationFormat>Custom</PresentationFormat>
  <Paragraphs>142</Paragraphs>
  <Slides>6</Slides>
  <Notes>0</Notes>
  <HiddenSlides>0</HiddenSlides>
  <MMClips>0</MMClips>
  <ScaleCrop>false</ScaleCrop>
  <HeadingPairs>
    <vt:vector size="6" baseType="variant">
      <vt:variant>
        <vt:lpstr>Fonts Used</vt:lpstr>
      </vt:variant>
      <vt:variant>
        <vt:i4>7</vt:i4>
      </vt:variant>
      <vt:variant>
        <vt:lpstr>Theme</vt:lpstr>
      </vt:variant>
      <vt:variant>
        <vt:i4>4</vt:i4>
      </vt:variant>
      <vt:variant>
        <vt:lpstr>Slide Titles</vt:lpstr>
      </vt:variant>
      <vt:variant>
        <vt:i4>6</vt:i4>
      </vt:variant>
    </vt:vector>
  </HeadingPairs>
  <TitlesOfParts>
    <vt:vector size="17" baseType="lpstr">
      <vt:lpstr>Aktiv Grotesk</vt:lpstr>
      <vt:lpstr>Arial</vt:lpstr>
      <vt:lpstr>Calibri</vt:lpstr>
      <vt:lpstr>Calibri Light</vt:lpstr>
      <vt:lpstr>Cambria Math</vt:lpstr>
      <vt:lpstr>Helvetica</vt:lpstr>
      <vt:lpstr>Neue Haas Grotesk Text Pro</vt:lpstr>
      <vt:lpstr>FOUR COLUMN - 1</vt:lpstr>
      <vt:lpstr>Custom Design</vt:lpstr>
      <vt:lpstr>Office Theme</vt:lpstr>
      <vt:lpstr>2_Office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Nick Davila</cp:lastModifiedBy>
  <cp:revision>128</cp:revision>
  <cp:lastPrinted>2018-10-04T13:58:04Z</cp:lastPrinted>
  <dcterms:created xsi:type="dcterms:W3CDTF">2018-05-04T16:01:53Z</dcterms:created>
  <dcterms:modified xsi:type="dcterms:W3CDTF">2023-08-01T03:35:04Z</dcterms:modified>
</cp:coreProperties>
</file>